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1"/>
  </p:notesMasterIdLst>
  <p:sldIdLst>
    <p:sldId id="256" r:id="rId2"/>
    <p:sldId id="357" r:id="rId3"/>
    <p:sldId id="358" r:id="rId4"/>
    <p:sldId id="422" r:id="rId5"/>
    <p:sldId id="451" r:id="rId6"/>
    <p:sldId id="452" r:id="rId7"/>
    <p:sldId id="453" r:id="rId8"/>
    <p:sldId id="454" r:id="rId9"/>
    <p:sldId id="455" r:id="rId10"/>
    <p:sldId id="463" r:id="rId11"/>
    <p:sldId id="464" r:id="rId12"/>
    <p:sldId id="465" r:id="rId13"/>
    <p:sldId id="466" r:id="rId14"/>
    <p:sldId id="467" r:id="rId15"/>
    <p:sldId id="468" r:id="rId16"/>
    <p:sldId id="469" r:id="rId17"/>
    <p:sldId id="470" r:id="rId18"/>
    <p:sldId id="364" r:id="rId19"/>
    <p:sldId id="484" r:id="rId20"/>
    <p:sldId id="501" r:id="rId21"/>
    <p:sldId id="502" r:id="rId22"/>
    <p:sldId id="504" r:id="rId23"/>
    <p:sldId id="503" r:id="rId24"/>
    <p:sldId id="505" r:id="rId25"/>
    <p:sldId id="506" r:id="rId26"/>
    <p:sldId id="507" r:id="rId27"/>
    <p:sldId id="499" r:id="rId28"/>
    <p:sldId id="471" r:id="rId29"/>
    <p:sldId id="280" r:id="rId30"/>
  </p:sldIdLst>
  <p:sldSz cx="9144000" cy="5143500" type="screen16x9"/>
  <p:notesSz cx="6858000" cy="9144000"/>
  <p:embeddedFontLst>
    <p:embeddedFont>
      <p:font typeface="Advent Pro Light" panose="020B0604020202020204" charset="0"/>
      <p:regular r:id="rId32"/>
      <p:bold r:id="rId33"/>
    </p:embeddedFont>
    <p:embeddedFont>
      <p:font typeface="Anton" pitchFamily="2" charset="0"/>
      <p:regular r:id="rId34"/>
    </p:embeddedFont>
    <p:embeddedFont>
      <p:font typeface="Fira Sans Condensed Light" panose="020B0403050000020004" pitchFamily="34" charset="0"/>
      <p:regular r:id="rId35"/>
      <p:bold r:id="rId36"/>
      <p:italic r:id="rId37"/>
      <p:boldItalic r:id="rId38"/>
    </p:embeddedFont>
    <p:embeddedFont>
      <p:font typeface="Rajdhani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E397FE-706D-4E7D-AA01-638484C1D090}">
  <a:tblStyle styleId="{95E397FE-706D-4E7D-AA01-638484C1D0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09" autoAdjust="0"/>
  </p:normalViewPr>
  <p:slideViewPr>
    <p:cSldViewPr snapToGrid="0">
      <p:cViewPr varScale="1">
        <p:scale>
          <a:sx n="82" d="100"/>
          <a:sy n="82" d="100"/>
        </p:scale>
        <p:origin x="33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57539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0075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10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5068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7185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897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7376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0558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7573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8086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665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505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4729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5AC03115-3F8A-B392-6E24-7C9F423EE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>
            <a:extLst>
              <a:ext uri="{FF2B5EF4-FFF2-40B4-BE49-F238E27FC236}">
                <a16:creationId xmlns:a16="http://schemas.microsoft.com/office/drawing/2014/main" id="{0F5C5F54-4D98-C451-A892-CE98AD432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>
            <a:extLst>
              <a:ext uri="{FF2B5EF4-FFF2-40B4-BE49-F238E27FC236}">
                <a16:creationId xmlns:a16="http://schemas.microsoft.com/office/drawing/2014/main" id="{64F7A38B-188C-37B0-7785-734F5EE347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6056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C0F74E3D-FF8A-6813-B87A-053188C23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>
            <a:extLst>
              <a:ext uri="{FF2B5EF4-FFF2-40B4-BE49-F238E27FC236}">
                <a16:creationId xmlns:a16="http://schemas.microsoft.com/office/drawing/2014/main" id="{7E477C0B-7F97-FB3E-2E19-0408EBFC6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>
            <a:extLst>
              <a:ext uri="{FF2B5EF4-FFF2-40B4-BE49-F238E27FC236}">
                <a16:creationId xmlns:a16="http://schemas.microsoft.com/office/drawing/2014/main" id="{56DDCB62-FADA-E7E4-D02F-36162B83B0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4530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0E7C7534-8FE2-7141-38A9-AFA06D0A3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>
            <a:extLst>
              <a:ext uri="{FF2B5EF4-FFF2-40B4-BE49-F238E27FC236}">
                <a16:creationId xmlns:a16="http://schemas.microsoft.com/office/drawing/2014/main" id="{C63C10CD-B793-3E09-9900-E96AE214AE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>
            <a:extLst>
              <a:ext uri="{FF2B5EF4-FFF2-40B4-BE49-F238E27FC236}">
                <a16:creationId xmlns:a16="http://schemas.microsoft.com/office/drawing/2014/main" id="{64236986-902D-87A2-2B07-2A3039A637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5833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61048F49-05D9-FE96-1B19-80D835861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>
            <a:extLst>
              <a:ext uri="{FF2B5EF4-FFF2-40B4-BE49-F238E27FC236}">
                <a16:creationId xmlns:a16="http://schemas.microsoft.com/office/drawing/2014/main" id="{9349CCBA-0E28-ECF5-4272-9281D9B729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>
            <a:extLst>
              <a:ext uri="{FF2B5EF4-FFF2-40B4-BE49-F238E27FC236}">
                <a16:creationId xmlns:a16="http://schemas.microsoft.com/office/drawing/2014/main" id="{CA0FD950-E4B5-3903-9ECF-930BF295C9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2996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25D74966-A2E8-67A9-1391-B14572162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>
            <a:extLst>
              <a:ext uri="{FF2B5EF4-FFF2-40B4-BE49-F238E27FC236}">
                <a16:creationId xmlns:a16="http://schemas.microsoft.com/office/drawing/2014/main" id="{BD0DC266-AE29-2CD0-E659-3FF132882E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>
            <a:extLst>
              <a:ext uri="{FF2B5EF4-FFF2-40B4-BE49-F238E27FC236}">
                <a16:creationId xmlns:a16="http://schemas.microsoft.com/office/drawing/2014/main" id="{0BD88E69-BE32-DAC8-086E-936B5C9D47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3547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3CC0AE9D-D6DB-0AA8-AEB6-D230D211E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>
            <a:extLst>
              <a:ext uri="{FF2B5EF4-FFF2-40B4-BE49-F238E27FC236}">
                <a16:creationId xmlns:a16="http://schemas.microsoft.com/office/drawing/2014/main" id="{36FAEF01-7147-5D52-68B9-7A6DB0C125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>
            <a:extLst>
              <a:ext uri="{FF2B5EF4-FFF2-40B4-BE49-F238E27FC236}">
                <a16:creationId xmlns:a16="http://schemas.microsoft.com/office/drawing/2014/main" id="{D165CF68-9100-284B-4B59-CA07DD5549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944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FC0DF03C-98DA-03F9-936B-989DF2BBF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>
            <a:extLst>
              <a:ext uri="{FF2B5EF4-FFF2-40B4-BE49-F238E27FC236}">
                <a16:creationId xmlns:a16="http://schemas.microsoft.com/office/drawing/2014/main" id="{08C9744B-60DF-E8C8-8B8D-6EEF433723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>
            <a:extLst>
              <a:ext uri="{FF2B5EF4-FFF2-40B4-BE49-F238E27FC236}">
                <a16:creationId xmlns:a16="http://schemas.microsoft.com/office/drawing/2014/main" id="{DCD96A7D-9A74-316F-31BA-456F5060F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406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25F1DC8E-D6A6-D950-74C4-62B128918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>
            <a:extLst>
              <a:ext uri="{FF2B5EF4-FFF2-40B4-BE49-F238E27FC236}">
                <a16:creationId xmlns:a16="http://schemas.microsoft.com/office/drawing/2014/main" id="{83CA5BF1-F970-FDBF-2D6D-B519A2A6FD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>
            <a:extLst>
              <a:ext uri="{FF2B5EF4-FFF2-40B4-BE49-F238E27FC236}">
                <a16:creationId xmlns:a16="http://schemas.microsoft.com/office/drawing/2014/main" id="{9DC5933D-19D1-5466-CFCD-B11213D0CD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296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470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7098bb5640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7098bb5640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812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4729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732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4894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015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024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59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9" r:id="rId4"/>
    <p:sldLayoutId id="2147483666" r:id="rId5"/>
    <p:sldLayoutId id="2147483667" r:id="rId6"/>
    <p:sldLayoutId id="2147483671" r:id="rId7"/>
    <p:sldLayoutId id="214748367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fredo.garcias@tec.m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4"/>
          <p:cNvSpPr txBox="1"/>
          <p:nvPr/>
        </p:nvSpPr>
        <p:spPr>
          <a:xfrm>
            <a:off x="745436" y="839354"/>
            <a:ext cx="8398564" cy="4299318"/>
          </a:xfrm>
          <a:prstGeom prst="rect">
            <a:avLst/>
          </a:prstGeom>
        </p:spPr>
        <p:txBody>
          <a:bodyPr vert="horz" wrap="square" lIns="0" tIns="13399" rIns="0" bIns="0" rtlCol="0">
            <a:spAutoFit/>
          </a:bodyPr>
          <a:lstStyle/>
          <a:p>
            <a:pPr marL="14105" marR="5642" algn="ctr">
              <a:spcBef>
                <a:spcPts val="106"/>
              </a:spcBef>
            </a:pPr>
            <a:endParaRPr lang="es-ES" sz="2000" b="1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marL="14105" marR="5642" algn="ctr">
              <a:spcBef>
                <a:spcPts val="106"/>
              </a:spcBef>
            </a:pPr>
            <a:endParaRPr lang="es-ES" sz="2000" b="1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marL="14105" marR="5642" algn="ctr">
              <a:spcBef>
                <a:spcPts val="106"/>
              </a:spcBef>
            </a:pPr>
            <a:endParaRPr lang="es-ES" sz="2000" b="1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marL="14105" marR="5642" algn="ctr">
              <a:spcBef>
                <a:spcPts val="106"/>
              </a:spcBef>
            </a:pPr>
            <a:br>
              <a:rPr lang="es-MX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</a:br>
            <a:br>
              <a:rPr lang="es-ES" sz="2000" b="1" dirty="0">
                <a:solidFill>
                  <a:srgbClr val="FF0000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</a:br>
            <a:endParaRPr lang="es-ES" sz="2000" b="1" dirty="0">
              <a:solidFill>
                <a:srgbClr val="FF0000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marL="14105" marR="5642" algn="r">
              <a:spcBef>
                <a:spcPts val="106"/>
              </a:spcBef>
            </a:pPr>
            <a:endParaRPr lang="es-ES" sz="2000" b="1" dirty="0">
              <a:solidFill>
                <a:srgbClr val="FF0000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marL="14105" marR="5642" algn="ctr">
              <a:spcBef>
                <a:spcPts val="106"/>
              </a:spcBef>
            </a:pPr>
            <a:endParaRPr lang="es-ES" sz="2000" b="1" dirty="0">
              <a:solidFill>
                <a:srgbClr val="FF0000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marL="14105" marR="5642">
              <a:spcBef>
                <a:spcPts val="106"/>
              </a:spcBef>
            </a:pPr>
            <a:r>
              <a:rPr lang="es-ES" sz="1600" b="1" dirty="0">
                <a:solidFill>
                  <a:schemeClr val="bg1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TE3001B</a:t>
            </a:r>
            <a:br>
              <a:rPr lang="es-ES" sz="2300" b="1" dirty="0">
                <a:solidFill>
                  <a:srgbClr val="FF0000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</a:br>
            <a:r>
              <a:rPr lang="es-ES" sz="2700" b="1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Fundamentos de Robótica</a:t>
            </a:r>
          </a:p>
          <a:p>
            <a:pPr marL="14105" marR="5642">
              <a:spcBef>
                <a:spcPts val="106"/>
              </a:spcBef>
            </a:pPr>
            <a:endParaRPr lang="es-ES" sz="2000" b="1" dirty="0">
              <a:solidFill>
                <a:schemeClr val="bg1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marL="14105" marR="5642" algn="ctr">
              <a:spcBef>
                <a:spcPts val="106"/>
              </a:spcBef>
            </a:pPr>
            <a:r>
              <a:rPr lang="es-ES" sz="20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                                                                                                        </a:t>
            </a:r>
          </a:p>
          <a:p>
            <a:pPr marL="14105" marR="5642" algn="ctr">
              <a:spcBef>
                <a:spcPts val="106"/>
              </a:spcBef>
            </a:pPr>
            <a:r>
              <a:rPr lang="es-ES" sz="20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							 </a:t>
            </a:r>
            <a:r>
              <a:rPr lang="es-E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18 de Febrero del 2026</a:t>
            </a:r>
            <a:br>
              <a:rPr lang="es-ES" sz="2000" b="1" dirty="0">
                <a:solidFill>
                  <a:srgbClr val="FF0000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</a:br>
            <a:endParaRPr lang="es-MX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028" name="AutoShape 4" descr="Inicio | Título Electrónico Pueb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4340" name="Picture 4" descr="The Learning Gate | Tec de Monterrey"/>
          <p:cNvPicPr>
            <a:picLocks noChangeAspect="1" noChangeArrowheads="1"/>
          </p:cNvPicPr>
          <p:nvPr/>
        </p:nvPicPr>
        <p:blipFill>
          <a:blip r:embed="rId4">
            <a:lum bright="100000" contrast="100000"/>
          </a:blip>
          <a:srcRect/>
          <a:stretch>
            <a:fillRect/>
          </a:stretch>
        </p:blipFill>
        <p:spPr bwMode="auto">
          <a:xfrm>
            <a:off x="5506277" y="308115"/>
            <a:ext cx="3345621" cy="587367"/>
          </a:xfrm>
          <a:prstGeom prst="rect">
            <a:avLst/>
          </a:prstGeom>
          <a:noFill/>
        </p:spPr>
      </p:pic>
      <p:cxnSp>
        <p:nvCxnSpPr>
          <p:cNvPr id="11" name="Google Shape;137;p27"/>
          <p:cNvCxnSpPr/>
          <p:nvPr/>
        </p:nvCxnSpPr>
        <p:spPr>
          <a:xfrm>
            <a:off x="599181" y="330005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s-ES" dirty="0"/>
              <a:t>   </a:t>
            </a:r>
          </a:p>
          <a:p>
            <a:pPr algn="l"/>
            <a:r>
              <a:rPr lang="es-ES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charset="0"/>
              </a:rPr>
              <a:t>Facilitador: </a:t>
            </a:r>
            <a:r>
              <a:rPr lang="es-ES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charset="0"/>
              </a:rPr>
              <a:t>PhD</a:t>
            </a:r>
            <a:r>
              <a:rPr lang="es-ES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charset="0"/>
              </a:rPr>
              <a:t> Alfredo García Suárez</a:t>
            </a:r>
          </a:p>
          <a:p>
            <a:pPr algn="l"/>
            <a:br>
              <a:rPr lang="es-ES" dirty="0"/>
            </a:b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/>
          <p:cNvSpPr txBox="1">
            <a:spLocks/>
          </p:cNvSpPr>
          <p:nvPr/>
        </p:nvSpPr>
        <p:spPr>
          <a:xfrm>
            <a:off x="373910" y="338754"/>
            <a:ext cx="51604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Cinemática Diferencial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lang="es-ES" sz="3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Análisis de Articulaciones</a:t>
            </a:r>
            <a:endParaRPr kumimoji="0" lang="es-ES" sz="3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0000"/>
                  <a:lumOff val="40000"/>
                </a:schemeClr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258;p31"/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603;p42">
            <a:extLst>
              <a:ext uri="{FF2B5EF4-FFF2-40B4-BE49-F238E27FC236}">
                <a16:creationId xmlns:a16="http://schemas.microsoft.com/office/drawing/2014/main" id="{00651BAC-D947-FF4F-D205-9502C9A972BC}"/>
              </a:ext>
            </a:extLst>
          </p:cNvPr>
          <p:cNvSpPr txBox="1"/>
          <p:nvPr/>
        </p:nvSpPr>
        <p:spPr>
          <a:xfrm>
            <a:off x="976990" y="3150983"/>
            <a:ext cx="2650116" cy="41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Rotación alrededor del eje Z</a:t>
            </a:r>
            <a:endParaRPr lang="es-ES" sz="1600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7D8B83F-554F-BE62-EE2B-B1066BF26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435" y="1290737"/>
            <a:ext cx="3648697" cy="35446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02602B-CB3F-1D2A-B401-E721BFA9ED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339"/>
          <a:stretch/>
        </p:blipFill>
        <p:spPr>
          <a:xfrm>
            <a:off x="679868" y="3657600"/>
            <a:ext cx="3244361" cy="1089338"/>
          </a:xfrm>
          <a:prstGeom prst="rect">
            <a:avLst/>
          </a:prstGeom>
        </p:spPr>
      </p:pic>
      <p:sp>
        <p:nvSpPr>
          <p:cNvPr id="4" name="Google Shape;1603;p42">
            <a:extLst>
              <a:ext uri="{FF2B5EF4-FFF2-40B4-BE49-F238E27FC236}">
                <a16:creationId xmlns:a16="http://schemas.microsoft.com/office/drawing/2014/main" id="{397F1834-0F4B-08BA-BE58-F770EFE346FA}"/>
              </a:ext>
            </a:extLst>
          </p:cNvPr>
          <p:cNvSpPr txBox="1"/>
          <p:nvPr/>
        </p:nvSpPr>
        <p:spPr>
          <a:xfrm>
            <a:off x="1649778" y="1422195"/>
            <a:ext cx="1304351" cy="41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Translación</a:t>
            </a:r>
            <a:endParaRPr lang="es-ES" sz="1600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1B73F5-8D76-8647-1F15-EAA3618B1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399" y="1928812"/>
            <a:ext cx="1038225" cy="12858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B2FF4BB-B2D6-AD47-2DE7-5D47ACFA0D84}"/>
              </a:ext>
            </a:extLst>
          </p:cNvPr>
          <p:cNvSpPr txBox="1"/>
          <p:nvPr/>
        </p:nvSpPr>
        <p:spPr>
          <a:xfrm>
            <a:off x="1676399" y="2309446"/>
            <a:ext cx="19929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8968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9F89F26-550D-C79F-435E-30A153290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7" r="5356"/>
          <a:stretch/>
        </p:blipFill>
        <p:spPr>
          <a:xfrm>
            <a:off x="128953" y="1884691"/>
            <a:ext cx="4337539" cy="2714625"/>
          </a:xfrm>
          <a:prstGeom prst="rect">
            <a:avLst/>
          </a:prstGeom>
        </p:spPr>
      </p:pic>
      <p:pic>
        <p:nvPicPr>
          <p:cNvPr id="48" name="Picture 4" descr="The Learning Gate | Tec de Monterrey"/>
          <p:cNvPicPr>
            <a:picLocks noChangeAspect="1" noChangeArrowheads="1"/>
          </p:cNvPicPr>
          <p:nvPr/>
        </p:nvPicPr>
        <p:blipFill>
          <a:blip r:embed="rId4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/>
          <p:cNvSpPr txBox="1">
            <a:spLocks/>
          </p:cNvSpPr>
          <p:nvPr/>
        </p:nvSpPr>
        <p:spPr>
          <a:xfrm>
            <a:off x="373910" y="338754"/>
            <a:ext cx="51604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Cinemática Diferencial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lang="es-ES" sz="3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Matriz de Transformación Local</a:t>
            </a:r>
            <a:endParaRPr kumimoji="0" lang="es-ES" sz="3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0000"/>
                  <a:lumOff val="40000"/>
                </a:schemeClr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258;p31"/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5EDDAF-CD83-2C20-22E2-D881EB025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177" y="1474367"/>
            <a:ext cx="3999870" cy="3448417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D3E1383-80A1-4560-2EFF-8D9C40CCAB77}"/>
              </a:ext>
            </a:extLst>
          </p:cNvPr>
          <p:cNvCxnSpPr>
            <a:cxnSpLocks/>
          </p:cNvCxnSpPr>
          <p:nvPr/>
        </p:nvCxnSpPr>
        <p:spPr>
          <a:xfrm>
            <a:off x="4325193" y="2385880"/>
            <a:ext cx="1313607" cy="5683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43950C7-F5D3-0A32-CF62-B449075A4BF5}"/>
              </a:ext>
            </a:extLst>
          </p:cNvPr>
          <p:cNvCxnSpPr>
            <a:cxnSpLocks/>
          </p:cNvCxnSpPr>
          <p:nvPr/>
        </p:nvCxnSpPr>
        <p:spPr>
          <a:xfrm flipV="1">
            <a:off x="4325193" y="2801815"/>
            <a:ext cx="1964238" cy="133205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52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B9B3D92-C0CC-91A1-A227-C8E2CCE98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5" b="10007"/>
          <a:stretch/>
        </p:blipFill>
        <p:spPr>
          <a:xfrm>
            <a:off x="1452002" y="3057220"/>
            <a:ext cx="7609936" cy="16904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F89F26-550D-C79F-435E-30A153290E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7" r="5356"/>
          <a:stretch/>
        </p:blipFill>
        <p:spPr>
          <a:xfrm>
            <a:off x="70338" y="1357898"/>
            <a:ext cx="2581228" cy="1615447"/>
          </a:xfrm>
          <a:prstGeom prst="rect">
            <a:avLst/>
          </a:prstGeom>
        </p:spPr>
      </p:pic>
      <p:pic>
        <p:nvPicPr>
          <p:cNvPr id="48" name="Picture 4" descr="The Learning Gate | Tec de Monterrey"/>
          <p:cNvPicPr>
            <a:picLocks noChangeAspect="1" noChangeArrowheads="1"/>
          </p:cNvPicPr>
          <p:nvPr/>
        </p:nvPicPr>
        <p:blipFill>
          <a:blip r:embed="rId5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/>
          <p:cNvSpPr txBox="1">
            <a:spLocks/>
          </p:cNvSpPr>
          <p:nvPr/>
        </p:nvSpPr>
        <p:spPr>
          <a:xfrm>
            <a:off x="373910" y="338754"/>
            <a:ext cx="55430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Cinemática Diferencial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lang="es-ES" sz="3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Matriz de Transformación Global</a:t>
            </a:r>
            <a:endParaRPr kumimoji="0" lang="es-ES" sz="3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0000"/>
                  <a:lumOff val="40000"/>
                </a:schemeClr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258;p31"/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D3E1383-80A1-4560-2EFF-8D9C40CCAB77}"/>
              </a:ext>
            </a:extLst>
          </p:cNvPr>
          <p:cNvCxnSpPr>
            <a:cxnSpLocks/>
          </p:cNvCxnSpPr>
          <p:nvPr/>
        </p:nvCxnSpPr>
        <p:spPr>
          <a:xfrm>
            <a:off x="373910" y="2765613"/>
            <a:ext cx="1196982" cy="5285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44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/>
          <p:cNvSpPr txBox="1">
            <a:spLocks/>
          </p:cNvSpPr>
          <p:nvPr/>
        </p:nvSpPr>
        <p:spPr>
          <a:xfrm>
            <a:off x="373910" y="338754"/>
            <a:ext cx="55430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Cinemática Diferencial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lang="es-ES" sz="3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Marco de Referencia Inercial</a:t>
            </a:r>
            <a:endParaRPr kumimoji="0" lang="es-ES" sz="3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0000"/>
                  <a:lumOff val="40000"/>
                </a:schemeClr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258;p31"/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Físicas: Sistema de Referencia Inercial">
            <a:extLst>
              <a:ext uri="{FF2B5EF4-FFF2-40B4-BE49-F238E27FC236}">
                <a16:creationId xmlns:a16="http://schemas.microsoft.com/office/drawing/2014/main" id="{FDF72467-32DF-E062-19B6-A503AB45E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309" y="1451163"/>
            <a:ext cx="3863911" cy="335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03;p42">
            <a:extLst>
              <a:ext uri="{FF2B5EF4-FFF2-40B4-BE49-F238E27FC236}">
                <a16:creationId xmlns:a16="http://schemas.microsoft.com/office/drawing/2014/main" id="{3138E399-58F1-33A8-B083-58D01353E1EE}"/>
              </a:ext>
            </a:extLst>
          </p:cNvPr>
          <p:cNvSpPr txBox="1"/>
          <p:nvPr/>
        </p:nvSpPr>
        <p:spPr>
          <a:xfrm>
            <a:off x="229092" y="1550783"/>
            <a:ext cx="4080859" cy="162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Marco de Referencia Inercial</a:t>
            </a:r>
            <a:endParaRPr lang="es-ES" sz="1600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Un </a:t>
            </a:r>
            <a:r>
              <a:rPr lang="es-ES" sz="1600" b="1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marco de referencia inercial </a:t>
            </a:r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es un marco de referencia en el que un objeto permanece en reposo o </a:t>
            </a:r>
            <a:r>
              <a:rPr lang="es-ES" sz="1600" b="1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con una velocidad constante a menos que otra fuerza actúe sobre él</a:t>
            </a:r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. Cuando un cuerpo no parece estar actuando de acuerdo con la inercia, está en un marco de referencia no inercial o acelerando.</a:t>
            </a:r>
          </a:p>
        </p:txBody>
      </p:sp>
    </p:spTree>
    <p:extLst>
      <p:ext uri="{BB962C8B-B14F-4D97-AF65-F5344CB8AC3E}">
        <p14:creationId xmlns:p14="http://schemas.microsoft.com/office/powerpoint/2010/main" val="2012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/>
          <p:cNvSpPr txBox="1">
            <a:spLocks/>
          </p:cNvSpPr>
          <p:nvPr/>
        </p:nvSpPr>
        <p:spPr>
          <a:xfrm>
            <a:off x="373910" y="338754"/>
            <a:ext cx="55430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Cinemática Diferencial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lang="es-ES" sz="3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Jacobiano Lineal Analítico</a:t>
            </a:r>
            <a:endParaRPr kumimoji="0" lang="es-ES" sz="3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0000"/>
                  <a:lumOff val="40000"/>
                </a:schemeClr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258;p31"/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03;p42">
            <a:extLst>
              <a:ext uri="{FF2B5EF4-FFF2-40B4-BE49-F238E27FC236}">
                <a16:creationId xmlns:a16="http://schemas.microsoft.com/office/drawing/2014/main" id="{3138E399-58F1-33A8-B083-58D01353E1EE}"/>
              </a:ext>
            </a:extLst>
          </p:cNvPr>
          <p:cNvSpPr txBox="1"/>
          <p:nvPr/>
        </p:nvSpPr>
        <p:spPr>
          <a:xfrm>
            <a:off x="229092" y="1550783"/>
            <a:ext cx="3352799" cy="162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Matriz de rotación previa </a:t>
            </a:r>
            <a:endParaRPr lang="es-ES" sz="1600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Se utiliza la tercera columna de la matriz de rotación previa </a:t>
            </a:r>
            <a:r>
              <a:rPr lang="es-ES" sz="1600" b="1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Z</a:t>
            </a:r>
            <a:r>
              <a:rPr lang="es-ES" sz="1600" b="1" baseline="-250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i-1</a:t>
            </a:r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F83547-E6E6-0DAC-9643-836BF15E23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14" t="21009" r="34091" b="6564"/>
          <a:stretch/>
        </p:blipFill>
        <p:spPr>
          <a:xfrm>
            <a:off x="4006446" y="1400477"/>
            <a:ext cx="1555665" cy="3641613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288A8A2-CB4F-716D-C3C8-94A161221249}"/>
              </a:ext>
            </a:extLst>
          </p:cNvPr>
          <p:cNvCxnSpPr>
            <a:cxnSpLocks/>
          </p:cNvCxnSpPr>
          <p:nvPr/>
        </p:nvCxnSpPr>
        <p:spPr>
          <a:xfrm>
            <a:off x="2832497" y="2454246"/>
            <a:ext cx="1649017" cy="1035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03;p42">
            <a:extLst>
              <a:ext uri="{FF2B5EF4-FFF2-40B4-BE49-F238E27FC236}">
                <a16:creationId xmlns:a16="http://schemas.microsoft.com/office/drawing/2014/main" id="{7B33E868-2BFA-1353-CD52-34B9DAEAE358}"/>
              </a:ext>
            </a:extLst>
          </p:cNvPr>
          <p:cNvSpPr txBox="1"/>
          <p:nvPr/>
        </p:nvSpPr>
        <p:spPr>
          <a:xfrm>
            <a:off x="236902" y="3181250"/>
            <a:ext cx="3344989" cy="162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Vector de posición</a:t>
            </a:r>
            <a:endParaRPr lang="es-ES" sz="1600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Se utiliza el vector de posición </a:t>
            </a:r>
            <a:r>
              <a:rPr lang="es-ES" sz="1600" b="1" dirty="0" err="1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O</a:t>
            </a:r>
            <a:r>
              <a:rPr lang="es-ES" sz="1600" b="1" baseline="-25000" dirty="0" err="1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i</a:t>
            </a:r>
            <a:r>
              <a:rPr lang="es-ES" sz="1600" b="1" baseline="-250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.</a:t>
            </a:r>
            <a:endParaRPr lang="es-ES" sz="1600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613DD6E-A78B-6D31-A700-6F437AD6CE2F}"/>
              </a:ext>
            </a:extLst>
          </p:cNvPr>
          <p:cNvCxnSpPr>
            <a:cxnSpLocks/>
          </p:cNvCxnSpPr>
          <p:nvPr/>
        </p:nvCxnSpPr>
        <p:spPr>
          <a:xfrm>
            <a:off x="3148383" y="3743023"/>
            <a:ext cx="1236048" cy="65058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D709E6DF-DEFC-37BF-7C2C-AB34ADEA9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321" t="74156" r="32692" b="12828"/>
          <a:stretch/>
        </p:blipFill>
        <p:spPr>
          <a:xfrm>
            <a:off x="5900685" y="2692058"/>
            <a:ext cx="3014223" cy="1050965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384D1B8-23EE-1A03-21B3-877320131CD3}"/>
              </a:ext>
            </a:extLst>
          </p:cNvPr>
          <p:cNvCxnSpPr>
            <a:cxnSpLocks/>
          </p:cNvCxnSpPr>
          <p:nvPr/>
        </p:nvCxnSpPr>
        <p:spPr>
          <a:xfrm>
            <a:off x="7328530" y="2127209"/>
            <a:ext cx="232855" cy="74799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603;p42">
            <a:extLst>
              <a:ext uri="{FF2B5EF4-FFF2-40B4-BE49-F238E27FC236}">
                <a16:creationId xmlns:a16="http://schemas.microsoft.com/office/drawing/2014/main" id="{8AA21B7A-370A-7E9D-644A-B1A434B0CB4D}"/>
              </a:ext>
            </a:extLst>
          </p:cNvPr>
          <p:cNvSpPr txBox="1"/>
          <p:nvPr/>
        </p:nvSpPr>
        <p:spPr>
          <a:xfrm>
            <a:off x="5562109" y="1412567"/>
            <a:ext cx="3352799" cy="961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Vector de posición del efector final respecto al origen</a:t>
            </a:r>
            <a:endParaRPr lang="es-ES" sz="1600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1603;p42">
            <a:extLst>
              <a:ext uri="{FF2B5EF4-FFF2-40B4-BE49-F238E27FC236}">
                <a16:creationId xmlns:a16="http://schemas.microsoft.com/office/drawing/2014/main" id="{32F475C6-A87D-C3D8-4F24-91F0543971E6}"/>
              </a:ext>
            </a:extLst>
          </p:cNvPr>
          <p:cNvSpPr txBox="1"/>
          <p:nvPr/>
        </p:nvSpPr>
        <p:spPr>
          <a:xfrm>
            <a:off x="6648666" y="4235069"/>
            <a:ext cx="2820148" cy="70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Vector de posición previa</a:t>
            </a:r>
            <a:endParaRPr lang="es-ES" sz="1600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B1BD704-536A-E31B-BD24-9843E4EF04B0}"/>
              </a:ext>
            </a:extLst>
          </p:cNvPr>
          <p:cNvCxnSpPr>
            <a:cxnSpLocks/>
          </p:cNvCxnSpPr>
          <p:nvPr/>
        </p:nvCxnSpPr>
        <p:spPr>
          <a:xfrm flipH="1" flipV="1">
            <a:off x="8487508" y="3181250"/>
            <a:ext cx="527538" cy="121235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603;p42">
            <a:extLst>
              <a:ext uri="{FF2B5EF4-FFF2-40B4-BE49-F238E27FC236}">
                <a16:creationId xmlns:a16="http://schemas.microsoft.com/office/drawing/2014/main" id="{87C3BDA6-C286-E668-D1D4-752FAF929E9B}"/>
              </a:ext>
            </a:extLst>
          </p:cNvPr>
          <p:cNvSpPr txBox="1"/>
          <p:nvPr/>
        </p:nvSpPr>
        <p:spPr>
          <a:xfrm>
            <a:off x="5880226" y="2504568"/>
            <a:ext cx="2607282" cy="488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ctr"/>
            <a:r>
              <a:rPr lang="es-ES" sz="1600" b="1" dirty="0">
                <a:solidFill>
                  <a:srgbClr val="FF0000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Para una Junta ROTACIONAL</a:t>
            </a:r>
            <a:endParaRPr lang="es-ES" sz="1600" dirty="0">
              <a:solidFill>
                <a:srgbClr val="FF0000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8" name="Google Shape;1603;p42">
            <a:extLst>
              <a:ext uri="{FF2B5EF4-FFF2-40B4-BE49-F238E27FC236}">
                <a16:creationId xmlns:a16="http://schemas.microsoft.com/office/drawing/2014/main" id="{8A86AF0A-0F2D-291B-0D6D-3DD188FEF7D2}"/>
              </a:ext>
            </a:extLst>
          </p:cNvPr>
          <p:cNvSpPr txBox="1"/>
          <p:nvPr/>
        </p:nvSpPr>
        <p:spPr>
          <a:xfrm>
            <a:off x="5973264" y="3013326"/>
            <a:ext cx="1996099" cy="488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ctr"/>
            <a:r>
              <a:rPr lang="es-ES" sz="1600" b="1" dirty="0">
                <a:solidFill>
                  <a:srgbClr val="FF0000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Para una Junta LINEAL</a:t>
            </a:r>
            <a:endParaRPr lang="es-ES" sz="1600" dirty="0">
              <a:solidFill>
                <a:srgbClr val="FF0000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5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8" grpId="0"/>
      <p:bldP spid="20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/>
          <p:cNvSpPr txBox="1">
            <a:spLocks/>
          </p:cNvSpPr>
          <p:nvPr/>
        </p:nvSpPr>
        <p:spPr>
          <a:xfrm>
            <a:off x="373910" y="338754"/>
            <a:ext cx="55430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Cinemática Diferencial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lang="es-ES" sz="3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Jacobiano Angular Analítico</a:t>
            </a:r>
            <a:endParaRPr kumimoji="0" lang="es-ES" sz="3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0000"/>
                  <a:lumOff val="40000"/>
                </a:schemeClr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258;p31"/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03;p42">
            <a:extLst>
              <a:ext uri="{FF2B5EF4-FFF2-40B4-BE49-F238E27FC236}">
                <a16:creationId xmlns:a16="http://schemas.microsoft.com/office/drawing/2014/main" id="{3138E399-58F1-33A8-B083-58D01353E1EE}"/>
              </a:ext>
            </a:extLst>
          </p:cNvPr>
          <p:cNvSpPr txBox="1"/>
          <p:nvPr/>
        </p:nvSpPr>
        <p:spPr>
          <a:xfrm>
            <a:off x="229092" y="1550783"/>
            <a:ext cx="3352799" cy="162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Matriz de rotación previa </a:t>
            </a:r>
            <a:endParaRPr lang="es-ES" sz="1600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Se utiliza la tercera columna de la matriz de rotación previa </a:t>
            </a:r>
            <a:r>
              <a:rPr lang="es-ES" sz="1600" b="1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Z</a:t>
            </a:r>
            <a:r>
              <a:rPr lang="es-ES" sz="1600" b="1" baseline="-250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i-1</a:t>
            </a:r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F83547-E6E6-0DAC-9643-836BF15E23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14" t="21009" r="34091" b="6564"/>
          <a:stretch/>
        </p:blipFill>
        <p:spPr>
          <a:xfrm>
            <a:off x="4006446" y="1400477"/>
            <a:ext cx="1555665" cy="3641613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288A8A2-CB4F-716D-C3C8-94A161221249}"/>
              </a:ext>
            </a:extLst>
          </p:cNvPr>
          <p:cNvCxnSpPr>
            <a:cxnSpLocks/>
          </p:cNvCxnSpPr>
          <p:nvPr/>
        </p:nvCxnSpPr>
        <p:spPr>
          <a:xfrm>
            <a:off x="2832497" y="2454246"/>
            <a:ext cx="1649017" cy="1035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03;p42">
            <a:extLst>
              <a:ext uri="{FF2B5EF4-FFF2-40B4-BE49-F238E27FC236}">
                <a16:creationId xmlns:a16="http://schemas.microsoft.com/office/drawing/2014/main" id="{7B33E868-2BFA-1353-CD52-34B9DAEAE358}"/>
              </a:ext>
            </a:extLst>
          </p:cNvPr>
          <p:cNvSpPr txBox="1"/>
          <p:nvPr/>
        </p:nvSpPr>
        <p:spPr>
          <a:xfrm>
            <a:off x="236902" y="3181250"/>
            <a:ext cx="3344989" cy="162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Vector de posición</a:t>
            </a:r>
            <a:endParaRPr lang="es-ES" sz="1600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Se utiliza el vector de posición </a:t>
            </a:r>
            <a:r>
              <a:rPr lang="es-ES" sz="1600" b="1" dirty="0" err="1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O</a:t>
            </a:r>
            <a:r>
              <a:rPr lang="es-ES" sz="1600" b="1" baseline="-25000" dirty="0" err="1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i</a:t>
            </a:r>
            <a:r>
              <a:rPr lang="es-ES" sz="1600" b="1" baseline="-250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.</a:t>
            </a:r>
            <a:endParaRPr lang="es-ES" sz="1600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613DD6E-A78B-6D31-A700-6F437AD6CE2F}"/>
              </a:ext>
            </a:extLst>
          </p:cNvPr>
          <p:cNvCxnSpPr>
            <a:cxnSpLocks/>
          </p:cNvCxnSpPr>
          <p:nvPr/>
        </p:nvCxnSpPr>
        <p:spPr>
          <a:xfrm>
            <a:off x="3148383" y="3743023"/>
            <a:ext cx="1236048" cy="65058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6F972886-4207-8878-8CB9-950D27D5F0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45" t="46154" r="37144" b="30115"/>
          <a:stretch/>
        </p:blipFill>
        <p:spPr>
          <a:xfrm>
            <a:off x="6459614" y="2602693"/>
            <a:ext cx="1557788" cy="1661099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384D1B8-23EE-1A03-21B3-877320131CD3}"/>
              </a:ext>
            </a:extLst>
          </p:cNvPr>
          <p:cNvCxnSpPr>
            <a:cxnSpLocks/>
          </p:cNvCxnSpPr>
          <p:nvPr/>
        </p:nvCxnSpPr>
        <p:spPr>
          <a:xfrm>
            <a:off x="7328530" y="2127209"/>
            <a:ext cx="268024" cy="54565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603;p42">
            <a:extLst>
              <a:ext uri="{FF2B5EF4-FFF2-40B4-BE49-F238E27FC236}">
                <a16:creationId xmlns:a16="http://schemas.microsoft.com/office/drawing/2014/main" id="{8AA21B7A-370A-7E9D-644A-B1A434B0CB4D}"/>
              </a:ext>
            </a:extLst>
          </p:cNvPr>
          <p:cNvSpPr txBox="1"/>
          <p:nvPr/>
        </p:nvSpPr>
        <p:spPr>
          <a:xfrm>
            <a:off x="5562109" y="1412567"/>
            <a:ext cx="3352799" cy="961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Tercera columna de la matriz de rotación previa Zi-1.</a:t>
            </a:r>
            <a:endParaRPr lang="es-ES" sz="1600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603;p42">
            <a:extLst>
              <a:ext uri="{FF2B5EF4-FFF2-40B4-BE49-F238E27FC236}">
                <a16:creationId xmlns:a16="http://schemas.microsoft.com/office/drawing/2014/main" id="{FB1535AB-8C35-14F6-9C17-01A98DA549DF}"/>
              </a:ext>
            </a:extLst>
          </p:cNvPr>
          <p:cNvSpPr txBox="1"/>
          <p:nvPr/>
        </p:nvSpPr>
        <p:spPr>
          <a:xfrm>
            <a:off x="5652130" y="4193623"/>
            <a:ext cx="3352799" cy="961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El jacobiano angular es igual al jacobiano lineal para una articulación prismática</a:t>
            </a:r>
            <a:endParaRPr lang="es-ES" sz="1600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9" name="Google Shape;1603;p42">
            <a:extLst>
              <a:ext uri="{FF2B5EF4-FFF2-40B4-BE49-F238E27FC236}">
                <a16:creationId xmlns:a16="http://schemas.microsoft.com/office/drawing/2014/main" id="{6ADBF191-B72B-B3D5-AC58-A1F9BD025B3B}"/>
              </a:ext>
            </a:extLst>
          </p:cNvPr>
          <p:cNvSpPr txBox="1"/>
          <p:nvPr/>
        </p:nvSpPr>
        <p:spPr>
          <a:xfrm>
            <a:off x="5405442" y="2602692"/>
            <a:ext cx="1218097" cy="1217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ctr"/>
            <a:r>
              <a:rPr lang="es-ES" sz="1600" b="1" dirty="0">
                <a:solidFill>
                  <a:srgbClr val="FF0000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Junta ROTACIONAL</a:t>
            </a:r>
          </a:p>
          <a:p>
            <a:pPr algn="ctr"/>
            <a:endParaRPr lang="es-ES" sz="1600" b="1" dirty="0">
              <a:solidFill>
                <a:srgbClr val="FF0000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ctr"/>
            <a:endParaRPr lang="es-ES" sz="1600" dirty="0">
              <a:solidFill>
                <a:srgbClr val="FF0000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Google Shape;1603;p42">
            <a:extLst>
              <a:ext uri="{FF2B5EF4-FFF2-40B4-BE49-F238E27FC236}">
                <a16:creationId xmlns:a16="http://schemas.microsoft.com/office/drawing/2014/main" id="{00B7C0A8-FFFE-9217-D3C4-02398DCC1401}"/>
              </a:ext>
            </a:extLst>
          </p:cNvPr>
          <p:cNvSpPr txBox="1"/>
          <p:nvPr/>
        </p:nvSpPr>
        <p:spPr>
          <a:xfrm>
            <a:off x="5558381" y="3749953"/>
            <a:ext cx="1266426" cy="5138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ctr"/>
            <a:r>
              <a:rPr lang="es-ES" sz="1600" b="1" dirty="0">
                <a:solidFill>
                  <a:srgbClr val="FF0000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Junta LINEAL</a:t>
            </a:r>
          </a:p>
          <a:p>
            <a:pPr algn="ctr"/>
            <a:endParaRPr lang="es-ES" sz="1600" b="1" dirty="0">
              <a:solidFill>
                <a:srgbClr val="FF0000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ctr"/>
            <a:endParaRPr lang="es-ES" sz="1600" dirty="0">
              <a:solidFill>
                <a:srgbClr val="FF0000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87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8" grpId="0"/>
      <p:bldP spid="16" grpId="0"/>
      <p:bldP spid="19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/>
          <p:cNvSpPr txBox="1">
            <a:spLocks/>
          </p:cNvSpPr>
          <p:nvPr/>
        </p:nvSpPr>
        <p:spPr>
          <a:xfrm>
            <a:off x="373910" y="338754"/>
            <a:ext cx="55430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Cinemática Diferencial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lang="es-ES" sz="3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Obtención de Velocidades</a:t>
            </a:r>
            <a:endParaRPr kumimoji="0" lang="es-ES" sz="3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0000"/>
                  <a:lumOff val="40000"/>
                </a:schemeClr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258;p31"/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026" name="Picture 2" descr="Manufactura Integrada por Computadora: Relación entre la Jacobiana analítica  y geométrica">
            <a:extLst>
              <a:ext uri="{FF2B5EF4-FFF2-40B4-BE49-F238E27FC236}">
                <a16:creationId xmlns:a16="http://schemas.microsoft.com/office/drawing/2014/main" id="{63A9AF5F-1805-C307-6ECD-304F0AFE5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698" y="1806556"/>
            <a:ext cx="2913221" cy="29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03;p42">
            <a:extLst>
              <a:ext uri="{FF2B5EF4-FFF2-40B4-BE49-F238E27FC236}">
                <a16:creationId xmlns:a16="http://schemas.microsoft.com/office/drawing/2014/main" id="{3138E399-58F1-33A8-B083-58D01353E1EE}"/>
              </a:ext>
            </a:extLst>
          </p:cNvPr>
          <p:cNvSpPr txBox="1"/>
          <p:nvPr/>
        </p:nvSpPr>
        <p:spPr>
          <a:xfrm>
            <a:off x="229092" y="1550783"/>
            <a:ext cx="3352799" cy="162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Velocidades Lineales</a:t>
            </a:r>
          </a:p>
          <a:p>
            <a:pPr algn="just"/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Se obtienen la velocidades lineales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288A8A2-CB4F-716D-C3C8-94A161221249}"/>
              </a:ext>
            </a:extLst>
          </p:cNvPr>
          <p:cNvCxnSpPr>
            <a:cxnSpLocks/>
          </p:cNvCxnSpPr>
          <p:nvPr/>
        </p:nvCxnSpPr>
        <p:spPr>
          <a:xfrm>
            <a:off x="2832497" y="2454246"/>
            <a:ext cx="1446426" cy="20571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03;p42">
            <a:extLst>
              <a:ext uri="{FF2B5EF4-FFF2-40B4-BE49-F238E27FC236}">
                <a16:creationId xmlns:a16="http://schemas.microsoft.com/office/drawing/2014/main" id="{7B33E868-2BFA-1353-CD52-34B9DAEAE358}"/>
              </a:ext>
            </a:extLst>
          </p:cNvPr>
          <p:cNvSpPr txBox="1"/>
          <p:nvPr/>
        </p:nvSpPr>
        <p:spPr>
          <a:xfrm>
            <a:off x="236902" y="3181250"/>
            <a:ext cx="3344989" cy="162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Velocidades angulares</a:t>
            </a:r>
            <a:endParaRPr lang="es-ES" sz="1600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Se obtienen la velocidades angulares</a:t>
            </a:r>
            <a:r>
              <a:rPr lang="es-ES" sz="1600" b="1" baseline="-250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.</a:t>
            </a:r>
            <a:endParaRPr lang="es-ES" sz="1600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613DD6E-A78B-6D31-A700-6F437AD6CE2F}"/>
              </a:ext>
            </a:extLst>
          </p:cNvPr>
          <p:cNvCxnSpPr>
            <a:cxnSpLocks/>
          </p:cNvCxnSpPr>
          <p:nvPr/>
        </p:nvCxnSpPr>
        <p:spPr>
          <a:xfrm>
            <a:off x="3472879" y="3821969"/>
            <a:ext cx="806044" cy="17102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603;p42">
            <a:extLst>
              <a:ext uri="{FF2B5EF4-FFF2-40B4-BE49-F238E27FC236}">
                <a16:creationId xmlns:a16="http://schemas.microsoft.com/office/drawing/2014/main" id="{90CBD726-9C2A-5032-CA17-0130A72FED24}"/>
              </a:ext>
            </a:extLst>
          </p:cNvPr>
          <p:cNvSpPr txBox="1"/>
          <p:nvPr/>
        </p:nvSpPr>
        <p:spPr>
          <a:xfrm>
            <a:off x="5008594" y="1086391"/>
            <a:ext cx="1816767" cy="49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Matriz Jacobiana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71159CB-7308-1413-8D85-1D66009D7B3D}"/>
              </a:ext>
            </a:extLst>
          </p:cNvPr>
          <p:cNvCxnSpPr>
            <a:cxnSpLocks/>
          </p:cNvCxnSpPr>
          <p:nvPr/>
        </p:nvCxnSpPr>
        <p:spPr>
          <a:xfrm>
            <a:off x="5638493" y="1623917"/>
            <a:ext cx="0" cy="134202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603;p42">
            <a:extLst>
              <a:ext uri="{FF2B5EF4-FFF2-40B4-BE49-F238E27FC236}">
                <a16:creationId xmlns:a16="http://schemas.microsoft.com/office/drawing/2014/main" id="{B5E4D9EF-7732-7D5B-FA6D-493E769A97FA}"/>
              </a:ext>
            </a:extLst>
          </p:cNvPr>
          <p:cNvSpPr txBox="1"/>
          <p:nvPr/>
        </p:nvSpPr>
        <p:spPr>
          <a:xfrm>
            <a:off x="7793019" y="2810766"/>
            <a:ext cx="1302940" cy="49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Vector de velocidades articulares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7B610CB-5520-D4C8-E937-4864FDE50740}"/>
              </a:ext>
            </a:extLst>
          </p:cNvPr>
          <p:cNvCxnSpPr>
            <a:cxnSpLocks/>
          </p:cNvCxnSpPr>
          <p:nvPr/>
        </p:nvCxnSpPr>
        <p:spPr>
          <a:xfrm flipH="1" flipV="1">
            <a:off x="7084919" y="3305651"/>
            <a:ext cx="708100" cy="15265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2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/>
          <p:cNvSpPr txBox="1">
            <a:spLocks/>
          </p:cNvSpPr>
          <p:nvPr/>
        </p:nvSpPr>
        <p:spPr>
          <a:xfrm>
            <a:off x="373910" y="338754"/>
            <a:ext cx="55430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Cinemática Diferencial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lang="es-ES" sz="3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Obtención de Velocidades</a:t>
            </a:r>
            <a:endParaRPr kumimoji="0" lang="es-ES" sz="3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0000"/>
                  <a:lumOff val="40000"/>
                </a:schemeClr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258;p31"/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4" descr="Joints — Aldebaran 2.4.3.28-r2 documentation">
            <a:extLst>
              <a:ext uri="{FF2B5EF4-FFF2-40B4-BE49-F238E27FC236}">
                <a16:creationId xmlns:a16="http://schemas.microsoft.com/office/drawing/2014/main" id="{9F8872B8-B03B-B06D-075C-BD2F71809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95" y="1997356"/>
            <a:ext cx="2413275" cy="23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5FD0C57-B1FB-7861-3698-C8B97ACF7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78137"/>
            <a:ext cx="3648697" cy="3544647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93A1D4B-269A-A885-13B2-37E6C7A25115}"/>
              </a:ext>
            </a:extLst>
          </p:cNvPr>
          <p:cNvCxnSpPr>
            <a:cxnSpLocks/>
          </p:cNvCxnSpPr>
          <p:nvPr/>
        </p:nvCxnSpPr>
        <p:spPr>
          <a:xfrm>
            <a:off x="1770185" y="2368062"/>
            <a:ext cx="3810000" cy="52753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603;p42">
            <a:extLst>
              <a:ext uri="{FF2B5EF4-FFF2-40B4-BE49-F238E27FC236}">
                <a16:creationId xmlns:a16="http://schemas.microsoft.com/office/drawing/2014/main" id="{1C9B7BC2-6155-3E56-742C-F79D4BC7A9D8}"/>
              </a:ext>
            </a:extLst>
          </p:cNvPr>
          <p:cNvSpPr txBox="1"/>
          <p:nvPr/>
        </p:nvSpPr>
        <p:spPr>
          <a:xfrm>
            <a:off x="3145444" y="2571750"/>
            <a:ext cx="1302940" cy="49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Gira alrededor del ángulo </a:t>
            </a:r>
            <a:r>
              <a:rPr lang="es-ES" sz="1600" b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Yaw</a:t>
            </a:r>
            <a:endParaRPr lang="es-ES" sz="1600" b="1" dirty="0">
              <a:solidFill>
                <a:schemeClr val="bg1">
                  <a:lumMod val="60000"/>
                  <a:lumOff val="40000"/>
                </a:schemeClr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4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000" dirty="0"/>
              <a:t>Clase Actual</a:t>
            </a:r>
            <a:endParaRPr sz="4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3175216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SzPts val="1300"/>
            </a:pPr>
            <a:r>
              <a:rPr lang="es-ES" dirty="0"/>
              <a:t>-Análisis de transformaciones rotacionales en robots manipuladores</a:t>
            </a:r>
          </a:p>
          <a:p>
            <a:pPr marL="146050" lvl="0" indent="0">
              <a:buSzPts val="1300"/>
            </a:pP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30190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7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  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Fira Sans Condensed Light"/>
                <a:cs typeface="Fira Sans Condensed Light"/>
                <a:sym typeface="Fira Sans Condensed Light"/>
              </a:rPr>
              <a:t>Facilitador: PhD Alfredo García Suárez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8536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/>
          <p:cNvSpPr txBox="1">
            <a:spLocks/>
          </p:cNvSpPr>
          <p:nvPr/>
        </p:nvSpPr>
        <p:spPr>
          <a:xfrm>
            <a:off x="373910" y="338754"/>
            <a:ext cx="55430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Introducción a Dinámica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Transformaciones Rotacionales</a:t>
            </a:r>
          </a:p>
        </p:txBody>
      </p:sp>
      <p:cxnSp>
        <p:nvCxnSpPr>
          <p:cNvPr id="152" name="Google Shape;258;p31"/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03;p42">
            <a:extLst>
              <a:ext uri="{FF2B5EF4-FFF2-40B4-BE49-F238E27FC236}">
                <a16:creationId xmlns:a16="http://schemas.microsoft.com/office/drawing/2014/main" id="{E6D26148-5682-9211-A114-17112AAF0968}"/>
              </a:ext>
            </a:extLst>
          </p:cNvPr>
          <p:cNvSpPr txBox="1"/>
          <p:nvPr/>
        </p:nvSpPr>
        <p:spPr>
          <a:xfrm>
            <a:off x="237945" y="1435444"/>
            <a:ext cx="3567291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¿Qué es una Transformación Rotacional?</a:t>
            </a:r>
          </a:p>
          <a:p>
            <a:pPr algn="just"/>
            <a:r>
              <a:rPr lang="es-MX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En robótica, una transformación del eje de rotación es una herramienta matemática, generalmente representada por una matriz de rotación (3x3) o una matriz de transformación homogénea (4x4), </a:t>
            </a:r>
            <a:r>
              <a:rPr lang="es-MX" sz="1600" b="1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que define la nueva orientación y posición de un sistema de referencia local</a:t>
            </a:r>
            <a:r>
              <a:rPr lang="es-MX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(un eslabón o articulación del robot) con respecto a </a:t>
            </a:r>
            <a:r>
              <a:rPr lang="es-MX" sz="1600" b="1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un sistema de referencia fijo (la base o el mundo).</a:t>
            </a:r>
            <a:endParaRPr lang="es-ES" sz="1600" b="1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Sistema de Coordenadas WORLD - Learnchannel-TV.com">
            <a:extLst>
              <a:ext uri="{FF2B5EF4-FFF2-40B4-BE49-F238E27FC236}">
                <a16:creationId xmlns:a16="http://schemas.microsoft.com/office/drawing/2014/main" id="{FD335CB6-68B0-FBFD-06DA-07B8B9089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42"/>
          <a:stretch>
            <a:fillRect/>
          </a:stretch>
        </p:blipFill>
        <p:spPr bwMode="auto">
          <a:xfrm>
            <a:off x="4043729" y="1476611"/>
            <a:ext cx="4651618" cy="34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09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27"/>
          <p:cNvCxnSpPr/>
          <p:nvPr/>
        </p:nvCxnSpPr>
        <p:spPr>
          <a:xfrm>
            <a:off x="4594711" y="246517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5506277" y="308115"/>
            <a:ext cx="3345621" cy="587367"/>
          </a:xfrm>
          <a:prstGeom prst="rect">
            <a:avLst/>
          </a:prstGeom>
          <a:noFill/>
        </p:spPr>
      </p:pic>
      <p:sp>
        <p:nvSpPr>
          <p:cNvPr id="8" name="Google Shape;135;p27"/>
          <p:cNvSpPr txBox="1">
            <a:spLocks noGrp="1"/>
          </p:cNvSpPr>
          <p:nvPr>
            <p:ph type="title"/>
          </p:nvPr>
        </p:nvSpPr>
        <p:spPr>
          <a:xfrm>
            <a:off x="4681549" y="1623442"/>
            <a:ext cx="320018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Bienvenida</a:t>
            </a:r>
            <a:endParaRPr dirty="0"/>
          </a:p>
        </p:txBody>
      </p:sp>
      <p:sp>
        <p:nvSpPr>
          <p:cNvPr id="9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  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Facilitador: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PhD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Alfredo García Suárez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2" name="Picture 4" descr="Análisis del papel de la automatización de procesos industriales hoy y  mañana">
            <a:extLst>
              <a:ext uri="{FF2B5EF4-FFF2-40B4-BE49-F238E27FC236}">
                <a16:creationId xmlns:a16="http://schemas.microsoft.com/office/drawing/2014/main" id="{AC008B2B-6883-2457-17DE-D01F4ACEF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65" y="1264349"/>
            <a:ext cx="3931839" cy="281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29D16C4E-82D0-32E1-30DF-969556DFE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392199EB-E763-F44D-C3C4-9C58D394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217" y="1435444"/>
            <a:ext cx="4880681" cy="3253787"/>
          </a:xfrm>
          <a:prstGeom prst="rect">
            <a:avLst/>
          </a:prstGeom>
        </p:spPr>
      </p:pic>
      <p:pic>
        <p:nvPicPr>
          <p:cNvPr id="48" name="Picture 4" descr="The Learning Gate | Tec de Monterrey">
            <a:extLst>
              <a:ext uri="{FF2B5EF4-FFF2-40B4-BE49-F238E27FC236}">
                <a16:creationId xmlns:a16="http://schemas.microsoft.com/office/drawing/2014/main" id="{88966F49-F28B-A74C-8300-FA49479E6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>
            <a:extLst>
              <a:ext uri="{FF2B5EF4-FFF2-40B4-BE49-F238E27FC236}">
                <a16:creationId xmlns:a16="http://schemas.microsoft.com/office/drawing/2014/main" id="{2BE385F5-A01A-68AE-5155-B7CCC5E7DA9A}"/>
              </a:ext>
            </a:extLst>
          </p:cNvPr>
          <p:cNvSpPr txBox="1">
            <a:spLocks/>
          </p:cNvSpPr>
          <p:nvPr/>
        </p:nvSpPr>
        <p:spPr>
          <a:xfrm>
            <a:off x="373910" y="338754"/>
            <a:ext cx="55430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Introducción a Dinámica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Transformaciones Rotacionales</a:t>
            </a:r>
          </a:p>
        </p:txBody>
      </p:sp>
      <p:cxnSp>
        <p:nvCxnSpPr>
          <p:cNvPr id="152" name="Google Shape;258;p31">
            <a:extLst>
              <a:ext uri="{FF2B5EF4-FFF2-40B4-BE49-F238E27FC236}">
                <a16:creationId xmlns:a16="http://schemas.microsoft.com/office/drawing/2014/main" id="{5C132219-9D7B-A3F1-C56B-B642471EE99A}"/>
              </a:ext>
            </a:extLst>
          </p:cNvPr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136;p27">
            <a:extLst>
              <a:ext uri="{FF2B5EF4-FFF2-40B4-BE49-F238E27FC236}">
                <a16:creationId xmlns:a16="http://schemas.microsoft.com/office/drawing/2014/main" id="{D5455EB2-6087-B847-57C9-003E5E5E2DED}"/>
              </a:ext>
            </a:extLst>
          </p:cNvPr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03;p42">
            <a:extLst>
              <a:ext uri="{FF2B5EF4-FFF2-40B4-BE49-F238E27FC236}">
                <a16:creationId xmlns:a16="http://schemas.microsoft.com/office/drawing/2014/main" id="{23269FF1-561E-7FDA-0CCF-5150A5959764}"/>
              </a:ext>
            </a:extLst>
          </p:cNvPr>
          <p:cNvSpPr txBox="1"/>
          <p:nvPr/>
        </p:nvSpPr>
        <p:spPr>
          <a:xfrm>
            <a:off x="237945" y="1435444"/>
            <a:ext cx="3567291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¿Qué es una Transformación Rotacional?</a:t>
            </a:r>
          </a:p>
          <a:p>
            <a:pPr algn="just"/>
            <a:r>
              <a:rPr lang="es-MX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Esta transformación permite calcular cómo gira y se mueve un componente específico (brazo, efector final) alrededor de </a:t>
            </a:r>
            <a:r>
              <a:rPr lang="es-MX" sz="1600" b="1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un eje determinado </a:t>
            </a:r>
            <a:r>
              <a:rPr lang="es-MX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(X, Y o </a:t>
            </a:r>
            <a:r>
              <a:rPr lang="es-MX" sz="1600" b="1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Z</a:t>
            </a:r>
            <a:r>
              <a:rPr lang="es-MX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) sin cambiar su forma ni tamaño, solo su orientación espacial. </a:t>
            </a:r>
            <a:endParaRPr lang="es-ES" sz="1600" b="1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673AB35-D0C2-F34B-872A-2BA893B4BDA9}"/>
              </a:ext>
            </a:extLst>
          </p:cNvPr>
          <p:cNvCxnSpPr>
            <a:cxnSpLocks/>
          </p:cNvCxnSpPr>
          <p:nvPr/>
        </p:nvCxnSpPr>
        <p:spPr>
          <a:xfrm flipV="1">
            <a:off x="2903397" y="3663641"/>
            <a:ext cx="5608" cy="537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0E801A6-0F54-D519-C80A-A5869926F63D}"/>
              </a:ext>
            </a:extLst>
          </p:cNvPr>
          <p:cNvCxnSpPr>
            <a:cxnSpLocks/>
          </p:cNvCxnSpPr>
          <p:nvPr/>
        </p:nvCxnSpPr>
        <p:spPr>
          <a:xfrm flipV="1">
            <a:off x="2922599" y="3957404"/>
            <a:ext cx="446937" cy="232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42398EE-0742-E1BB-8336-F8461AF6A2C1}"/>
              </a:ext>
            </a:extLst>
          </p:cNvPr>
          <p:cNvCxnSpPr>
            <a:cxnSpLocks/>
          </p:cNvCxnSpPr>
          <p:nvPr/>
        </p:nvCxnSpPr>
        <p:spPr>
          <a:xfrm>
            <a:off x="2898195" y="4189639"/>
            <a:ext cx="425075" cy="263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CF6CFCD2-604A-E76D-501C-71A1AEC6BAC3}"/>
              </a:ext>
            </a:extLst>
          </p:cNvPr>
          <p:cNvSpPr txBox="1"/>
          <p:nvPr/>
        </p:nvSpPr>
        <p:spPr>
          <a:xfrm>
            <a:off x="3296082" y="4407861"/>
            <a:ext cx="41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00"/>
                </a:highlight>
              </a:rPr>
              <a:t>x</a:t>
            </a:r>
            <a:r>
              <a:rPr lang="es-ES" sz="1000" dirty="0">
                <a:highlight>
                  <a:srgbClr val="00FF00"/>
                </a:highlight>
              </a:rPr>
              <a:t>0</a:t>
            </a:r>
            <a:endParaRPr lang="es-MX" dirty="0">
              <a:highlight>
                <a:srgbClr val="00FF00"/>
              </a:highligh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3CAE51F-C4DB-2B68-08F2-A55A54F1DAA5}"/>
              </a:ext>
            </a:extLst>
          </p:cNvPr>
          <p:cNvSpPr txBox="1"/>
          <p:nvPr/>
        </p:nvSpPr>
        <p:spPr>
          <a:xfrm>
            <a:off x="3383130" y="3706870"/>
            <a:ext cx="39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FF00"/>
                </a:highlight>
              </a:rPr>
              <a:t>y</a:t>
            </a:r>
            <a:r>
              <a:rPr lang="es-ES" sz="900" dirty="0">
                <a:highlight>
                  <a:srgbClr val="FFFF00"/>
                </a:highlight>
              </a:rPr>
              <a:t>0</a:t>
            </a:r>
            <a:endParaRPr lang="es-MX" dirty="0">
              <a:highlight>
                <a:srgbClr val="FFFF00"/>
              </a:highlight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CF78C64-815E-D5F7-3B35-59FD52106041}"/>
              </a:ext>
            </a:extLst>
          </p:cNvPr>
          <p:cNvSpPr txBox="1"/>
          <p:nvPr/>
        </p:nvSpPr>
        <p:spPr>
          <a:xfrm>
            <a:off x="2563456" y="3520802"/>
            <a:ext cx="41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FF"/>
                </a:highlight>
              </a:rPr>
              <a:t>z</a:t>
            </a:r>
            <a:r>
              <a:rPr lang="es-ES" sz="900" dirty="0">
                <a:highlight>
                  <a:srgbClr val="00FFFF"/>
                </a:highlight>
              </a:rPr>
              <a:t>0</a:t>
            </a:r>
            <a:endParaRPr lang="es-MX" dirty="0">
              <a:highlight>
                <a:srgbClr val="00FFFF"/>
              </a:highlight>
            </a:endParaRPr>
          </a:p>
        </p:txBody>
      </p:sp>
      <p:sp>
        <p:nvSpPr>
          <p:cNvPr id="22" name="Google Shape;1603;p42">
            <a:extLst>
              <a:ext uri="{FF2B5EF4-FFF2-40B4-BE49-F238E27FC236}">
                <a16:creationId xmlns:a16="http://schemas.microsoft.com/office/drawing/2014/main" id="{E4005D14-CD96-C016-7674-CDABCF16F1AB}"/>
              </a:ext>
            </a:extLst>
          </p:cNvPr>
          <p:cNvSpPr txBox="1"/>
          <p:nvPr/>
        </p:nvSpPr>
        <p:spPr>
          <a:xfrm>
            <a:off x="719336" y="3520802"/>
            <a:ext cx="1682217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r>
              <a:rPr lang="es-MX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SISTEMA DE REFERENCIA GLOBAL (Mundo)</a:t>
            </a:r>
            <a:endParaRPr lang="es-ES" sz="1600" b="1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7079536-104C-8724-B37E-FCABED8E2C49}"/>
              </a:ext>
            </a:extLst>
          </p:cNvPr>
          <p:cNvCxnSpPr>
            <a:cxnSpLocks/>
          </p:cNvCxnSpPr>
          <p:nvPr/>
        </p:nvCxnSpPr>
        <p:spPr>
          <a:xfrm flipV="1">
            <a:off x="6421783" y="3037459"/>
            <a:ext cx="5608" cy="537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E3DFE50-7E83-A787-32DD-4FA34A7BBF94}"/>
              </a:ext>
            </a:extLst>
          </p:cNvPr>
          <p:cNvCxnSpPr>
            <a:cxnSpLocks/>
          </p:cNvCxnSpPr>
          <p:nvPr/>
        </p:nvCxnSpPr>
        <p:spPr>
          <a:xfrm flipV="1">
            <a:off x="6440985" y="3331222"/>
            <a:ext cx="446937" cy="232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B29FAC4E-0A2B-061F-62E5-1840C93E012F}"/>
              </a:ext>
            </a:extLst>
          </p:cNvPr>
          <p:cNvCxnSpPr>
            <a:cxnSpLocks/>
          </p:cNvCxnSpPr>
          <p:nvPr/>
        </p:nvCxnSpPr>
        <p:spPr>
          <a:xfrm>
            <a:off x="6416581" y="3563457"/>
            <a:ext cx="507452" cy="250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E8DE1F9-FA0E-D9D3-8D81-8F538CDA7B36}"/>
              </a:ext>
            </a:extLst>
          </p:cNvPr>
          <p:cNvSpPr txBox="1"/>
          <p:nvPr/>
        </p:nvSpPr>
        <p:spPr>
          <a:xfrm>
            <a:off x="6901516" y="3681089"/>
            <a:ext cx="41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00"/>
                </a:highlight>
              </a:rPr>
              <a:t>x</a:t>
            </a:r>
            <a:r>
              <a:rPr lang="es-ES" sz="1000" dirty="0">
                <a:highlight>
                  <a:srgbClr val="00FF00"/>
                </a:highlight>
              </a:rPr>
              <a:t>0</a:t>
            </a:r>
            <a:endParaRPr lang="es-MX" dirty="0">
              <a:highlight>
                <a:srgbClr val="00FF00"/>
              </a:highlight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7B71A11-B02F-8D6F-8F11-D527F0628DB8}"/>
              </a:ext>
            </a:extLst>
          </p:cNvPr>
          <p:cNvSpPr txBox="1"/>
          <p:nvPr/>
        </p:nvSpPr>
        <p:spPr>
          <a:xfrm>
            <a:off x="6901516" y="3080688"/>
            <a:ext cx="39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FF00"/>
                </a:highlight>
              </a:rPr>
              <a:t>y</a:t>
            </a:r>
            <a:r>
              <a:rPr lang="es-ES" sz="900" dirty="0">
                <a:highlight>
                  <a:srgbClr val="FFFF00"/>
                </a:highlight>
              </a:rPr>
              <a:t>0</a:t>
            </a:r>
            <a:endParaRPr lang="es-MX" dirty="0">
              <a:highlight>
                <a:srgbClr val="FFFF00"/>
              </a:highlight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0BE2232-F045-F884-3AFE-C6F863C9D572}"/>
              </a:ext>
            </a:extLst>
          </p:cNvPr>
          <p:cNvSpPr txBox="1"/>
          <p:nvPr/>
        </p:nvSpPr>
        <p:spPr>
          <a:xfrm>
            <a:off x="6081842" y="2894620"/>
            <a:ext cx="41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FF"/>
                </a:highlight>
              </a:rPr>
              <a:t>z</a:t>
            </a:r>
            <a:r>
              <a:rPr lang="es-ES" sz="900" dirty="0">
                <a:highlight>
                  <a:srgbClr val="00FFFF"/>
                </a:highlight>
              </a:rPr>
              <a:t>0</a:t>
            </a:r>
            <a:endParaRPr lang="es-MX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9016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01CEBB6F-92BD-90D6-4304-3EB539161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>
            <a:extLst>
              <a:ext uri="{FF2B5EF4-FFF2-40B4-BE49-F238E27FC236}">
                <a16:creationId xmlns:a16="http://schemas.microsoft.com/office/drawing/2014/main" id="{9D46BFAB-AA42-F03A-1A87-7CCCBFBA4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>
            <a:extLst>
              <a:ext uri="{FF2B5EF4-FFF2-40B4-BE49-F238E27FC236}">
                <a16:creationId xmlns:a16="http://schemas.microsoft.com/office/drawing/2014/main" id="{FB925064-2AD4-A1A6-21BC-2CE302BDCA25}"/>
              </a:ext>
            </a:extLst>
          </p:cNvPr>
          <p:cNvSpPr txBox="1">
            <a:spLocks/>
          </p:cNvSpPr>
          <p:nvPr/>
        </p:nvSpPr>
        <p:spPr>
          <a:xfrm>
            <a:off x="373910" y="338754"/>
            <a:ext cx="55430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Introducción a Dinámica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Transformaciones Rotacionales</a:t>
            </a:r>
          </a:p>
        </p:txBody>
      </p:sp>
      <p:cxnSp>
        <p:nvCxnSpPr>
          <p:cNvPr id="152" name="Google Shape;258;p31">
            <a:extLst>
              <a:ext uri="{FF2B5EF4-FFF2-40B4-BE49-F238E27FC236}">
                <a16:creationId xmlns:a16="http://schemas.microsoft.com/office/drawing/2014/main" id="{5FCC0C68-2CB5-21CB-0FA0-9B095E3987E8}"/>
              </a:ext>
            </a:extLst>
          </p:cNvPr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136;p27">
            <a:extLst>
              <a:ext uri="{FF2B5EF4-FFF2-40B4-BE49-F238E27FC236}">
                <a16:creationId xmlns:a16="http://schemas.microsoft.com/office/drawing/2014/main" id="{35D2177F-1F29-2B72-814E-6E986574984D}"/>
              </a:ext>
            </a:extLst>
          </p:cNvPr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03;p42">
            <a:extLst>
              <a:ext uri="{FF2B5EF4-FFF2-40B4-BE49-F238E27FC236}">
                <a16:creationId xmlns:a16="http://schemas.microsoft.com/office/drawing/2014/main" id="{1CD1D30C-BB8D-43F9-F280-4BCB13F1C8B3}"/>
              </a:ext>
            </a:extLst>
          </p:cNvPr>
          <p:cNvSpPr txBox="1"/>
          <p:nvPr/>
        </p:nvSpPr>
        <p:spPr>
          <a:xfrm>
            <a:off x="237945" y="1435444"/>
            <a:ext cx="3567291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Ejemplo:</a:t>
            </a:r>
          </a:p>
          <a:p>
            <a:pPr algn="just"/>
            <a:r>
              <a:rPr lang="es-MX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Realiza el análisis de transformaciones Rotacionales para el siguiente diagrama de alambre. </a:t>
            </a:r>
            <a:endParaRPr lang="es-ES" sz="1600" b="1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622E74E-D00C-F595-8C22-E34DB3C65893}"/>
              </a:ext>
            </a:extLst>
          </p:cNvPr>
          <p:cNvCxnSpPr>
            <a:cxnSpLocks/>
          </p:cNvCxnSpPr>
          <p:nvPr/>
        </p:nvCxnSpPr>
        <p:spPr>
          <a:xfrm flipV="1">
            <a:off x="2903397" y="3933270"/>
            <a:ext cx="5608" cy="537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ED8351D-2EA8-7C73-341F-9B501E83F1B3}"/>
              </a:ext>
            </a:extLst>
          </p:cNvPr>
          <p:cNvCxnSpPr>
            <a:cxnSpLocks/>
          </p:cNvCxnSpPr>
          <p:nvPr/>
        </p:nvCxnSpPr>
        <p:spPr>
          <a:xfrm flipV="1">
            <a:off x="2911864" y="4163903"/>
            <a:ext cx="373783" cy="316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8C6838F-EB0E-9ED8-502E-FE3FFEC983D6}"/>
              </a:ext>
            </a:extLst>
          </p:cNvPr>
          <p:cNvCxnSpPr>
            <a:cxnSpLocks/>
          </p:cNvCxnSpPr>
          <p:nvPr/>
        </p:nvCxnSpPr>
        <p:spPr>
          <a:xfrm>
            <a:off x="2922599" y="4474845"/>
            <a:ext cx="606251" cy="11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FE6C83C1-89F7-76F3-3C03-A986269C30A7}"/>
              </a:ext>
            </a:extLst>
          </p:cNvPr>
          <p:cNvSpPr txBox="1"/>
          <p:nvPr/>
        </p:nvSpPr>
        <p:spPr>
          <a:xfrm>
            <a:off x="3504446" y="4235870"/>
            <a:ext cx="348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0000"/>
                </a:highlight>
              </a:rPr>
              <a:t>x</a:t>
            </a:r>
            <a:r>
              <a:rPr lang="es-ES" sz="1000" dirty="0">
                <a:highlight>
                  <a:srgbClr val="FF0000"/>
                </a:highlight>
              </a:rPr>
              <a:t>0</a:t>
            </a:r>
            <a:endParaRPr lang="es-MX" dirty="0">
              <a:highlight>
                <a:srgbClr val="FF0000"/>
              </a:highligh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1134BB-2CF0-3584-B1F3-CA60D883D9EF}"/>
              </a:ext>
            </a:extLst>
          </p:cNvPr>
          <p:cNvSpPr txBox="1"/>
          <p:nvPr/>
        </p:nvSpPr>
        <p:spPr>
          <a:xfrm>
            <a:off x="3225724" y="3888131"/>
            <a:ext cx="39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00"/>
                </a:highlight>
              </a:rPr>
              <a:t>y</a:t>
            </a:r>
            <a:r>
              <a:rPr lang="es-ES" sz="900" dirty="0">
                <a:highlight>
                  <a:srgbClr val="00FF00"/>
                </a:highlight>
              </a:rPr>
              <a:t>0</a:t>
            </a:r>
            <a:endParaRPr lang="es-MX" dirty="0">
              <a:highlight>
                <a:srgbClr val="00FF00"/>
              </a:highlight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E91E636-CD0A-DC66-60D8-29D1541ECE10}"/>
              </a:ext>
            </a:extLst>
          </p:cNvPr>
          <p:cNvSpPr txBox="1"/>
          <p:nvPr/>
        </p:nvSpPr>
        <p:spPr>
          <a:xfrm>
            <a:off x="2563456" y="3790431"/>
            <a:ext cx="41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FF"/>
                </a:highlight>
              </a:rPr>
              <a:t>z</a:t>
            </a:r>
            <a:r>
              <a:rPr lang="es-ES" sz="900" dirty="0">
                <a:highlight>
                  <a:srgbClr val="00FFFF"/>
                </a:highlight>
              </a:rPr>
              <a:t>0</a:t>
            </a:r>
            <a:endParaRPr lang="es-MX" dirty="0">
              <a:highlight>
                <a:srgbClr val="00FFFF"/>
              </a:highlight>
            </a:endParaRPr>
          </a:p>
        </p:txBody>
      </p:sp>
      <p:sp>
        <p:nvSpPr>
          <p:cNvPr id="22" name="Google Shape;1603;p42">
            <a:extLst>
              <a:ext uri="{FF2B5EF4-FFF2-40B4-BE49-F238E27FC236}">
                <a16:creationId xmlns:a16="http://schemas.microsoft.com/office/drawing/2014/main" id="{40C01716-6711-B31A-CF1D-37E860E5666D}"/>
              </a:ext>
            </a:extLst>
          </p:cNvPr>
          <p:cNvSpPr txBox="1"/>
          <p:nvPr/>
        </p:nvSpPr>
        <p:spPr>
          <a:xfrm>
            <a:off x="950936" y="3672494"/>
            <a:ext cx="1682217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r>
              <a:rPr lang="es-MX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SISTEMA DE REFERENCIA GLOBAL (Mundo)</a:t>
            </a:r>
            <a:endParaRPr lang="es-ES" sz="1600" b="1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" name="Imagen 1" descr="Diagrama&#10;&#10;El contenido generado por IA puede ser incorrecto.">
            <a:extLst>
              <a:ext uri="{FF2B5EF4-FFF2-40B4-BE49-F238E27FC236}">
                <a16:creationId xmlns:a16="http://schemas.microsoft.com/office/drawing/2014/main" id="{904BF127-E220-6CC8-80F9-BD0E54FE1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698" y="1744107"/>
            <a:ext cx="4637893" cy="317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9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03C1A2F9-2017-0D06-F23F-D9E9DB646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>
            <a:extLst>
              <a:ext uri="{FF2B5EF4-FFF2-40B4-BE49-F238E27FC236}">
                <a16:creationId xmlns:a16="http://schemas.microsoft.com/office/drawing/2014/main" id="{CD8D7E3A-6CFC-C012-95B1-48F477077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>
            <a:extLst>
              <a:ext uri="{FF2B5EF4-FFF2-40B4-BE49-F238E27FC236}">
                <a16:creationId xmlns:a16="http://schemas.microsoft.com/office/drawing/2014/main" id="{ABCEF95E-E4F6-A719-A610-A9BD45A9B70E}"/>
              </a:ext>
            </a:extLst>
          </p:cNvPr>
          <p:cNvSpPr txBox="1">
            <a:spLocks/>
          </p:cNvSpPr>
          <p:nvPr/>
        </p:nvSpPr>
        <p:spPr>
          <a:xfrm>
            <a:off x="373910" y="338754"/>
            <a:ext cx="55430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Introducción a Dinámica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Transformaciones Rotacionales</a:t>
            </a:r>
          </a:p>
        </p:txBody>
      </p:sp>
      <p:cxnSp>
        <p:nvCxnSpPr>
          <p:cNvPr id="152" name="Google Shape;258;p31">
            <a:extLst>
              <a:ext uri="{FF2B5EF4-FFF2-40B4-BE49-F238E27FC236}">
                <a16:creationId xmlns:a16="http://schemas.microsoft.com/office/drawing/2014/main" id="{A885A482-2A08-A64D-9680-AC0FDB2C6EB7}"/>
              </a:ext>
            </a:extLst>
          </p:cNvPr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136;p27">
            <a:extLst>
              <a:ext uri="{FF2B5EF4-FFF2-40B4-BE49-F238E27FC236}">
                <a16:creationId xmlns:a16="http://schemas.microsoft.com/office/drawing/2014/main" id="{43CC59F5-84BC-768D-E197-6F95679488A4}"/>
              </a:ext>
            </a:extLst>
          </p:cNvPr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03;p42">
            <a:extLst>
              <a:ext uri="{FF2B5EF4-FFF2-40B4-BE49-F238E27FC236}">
                <a16:creationId xmlns:a16="http://schemas.microsoft.com/office/drawing/2014/main" id="{8A001D26-0914-F1A0-D606-AB1B75C4C03B}"/>
              </a:ext>
            </a:extLst>
          </p:cNvPr>
          <p:cNvSpPr txBox="1"/>
          <p:nvPr/>
        </p:nvSpPr>
        <p:spPr>
          <a:xfrm>
            <a:off x="1180247" y="2098082"/>
            <a:ext cx="2547383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Regla de la mano derecha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EB99BB-3686-E9FC-EBFF-876D8E3C7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54" y="2574150"/>
            <a:ext cx="1321282" cy="1162005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03E4D34-23BA-394C-B2BB-47B921588068}"/>
              </a:ext>
            </a:extLst>
          </p:cNvPr>
          <p:cNvCxnSpPr>
            <a:cxnSpLocks/>
          </p:cNvCxnSpPr>
          <p:nvPr/>
        </p:nvCxnSpPr>
        <p:spPr>
          <a:xfrm flipV="1">
            <a:off x="6896587" y="2917845"/>
            <a:ext cx="0" cy="4196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B7E06B4-2ACD-8B8C-38EB-A91E7C95A5B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6503900" y="3339216"/>
            <a:ext cx="398295" cy="133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84E1DA1-DFAD-F304-29C2-B399CDC5E6D6}"/>
              </a:ext>
            </a:extLst>
          </p:cNvPr>
          <p:cNvCxnSpPr>
            <a:cxnSpLocks/>
          </p:cNvCxnSpPr>
          <p:nvPr/>
        </p:nvCxnSpPr>
        <p:spPr>
          <a:xfrm>
            <a:off x="6891385" y="3337518"/>
            <a:ext cx="427539" cy="130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BCE87A6-CF5A-7CD7-A3AA-807AE660EBCB}"/>
              </a:ext>
            </a:extLst>
          </p:cNvPr>
          <p:cNvSpPr txBox="1"/>
          <p:nvPr/>
        </p:nvSpPr>
        <p:spPr>
          <a:xfrm>
            <a:off x="7329064" y="3402775"/>
            <a:ext cx="546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00"/>
                </a:highlight>
              </a:rPr>
              <a:t>x</a:t>
            </a:r>
            <a:r>
              <a:rPr lang="es-ES" sz="1000" dirty="0">
                <a:highlight>
                  <a:srgbClr val="00FF00"/>
                </a:highlight>
              </a:rPr>
              <a:t>0</a:t>
            </a:r>
            <a:endParaRPr lang="es-MX" dirty="0">
              <a:highlight>
                <a:srgbClr val="00FF00"/>
              </a:highlight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7A285BB-3462-58B3-7FAD-10E819A9FCA9}"/>
              </a:ext>
            </a:extLst>
          </p:cNvPr>
          <p:cNvSpPr txBox="1"/>
          <p:nvPr/>
        </p:nvSpPr>
        <p:spPr>
          <a:xfrm>
            <a:off x="6715708" y="2538104"/>
            <a:ext cx="39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FF00"/>
                </a:highlight>
              </a:rPr>
              <a:t>y</a:t>
            </a:r>
            <a:r>
              <a:rPr lang="es-ES" sz="900" dirty="0">
                <a:highlight>
                  <a:srgbClr val="FFFF00"/>
                </a:highlight>
              </a:rPr>
              <a:t>0</a:t>
            </a:r>
            <a:endParaRPr lang="es-MX" dirty="0">
              <a:highlight>
                <a:srgbClr val="FFFF00"/>
              </a:highligh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6B996BE-F603-C687-51E6-8520EC6A8FD1}"/>
              </a:ext>
            </a:extLst>
          </p:cNvPr>
          <p:cNvSpPr txBox="1"/>
          <p:nvPr/>
        </p:nvSpPr>
        <p:spPr>
          <a:xfrm>
            <a:off x="6087171" y="3319252"/>
            <a:ext cx="41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FF"/>
                </a:highlight>
              </a:rPr>
              <a:t>z</a:t>
            </a:r>
            <a:r>
              <a:rPr lang="es-ES" sz="900" dirty="0">
                <a:highlight>
                  <a:srgbClr val="00FFFF"/>
                </a:highlight>
              </a:rPr>
              <a:t>0</a:t>
            </a:r>
            <a:endParaRPr lang="es-MX" dirty="0">
              <a:highlight>
                <a:srgbClr val="00FFFF"/>
              </a:highlight>
            </a:endParaRPr>
          </a:p>
        </p:txBody>
      </p:sp>
      <p:sp>
        <p:nvSpPr>
          <p:cNvPr id="19" name="Google Shape;1603;p42">
            <a:extLst>
              <a:ext uri="{FF2B5EF4-FFF2-40B4-BE49-F238E27FC236}">
                <a16:creationId xmlns:a16="http://schemas.microsoft.com/office/drawing/2014/main" id="{FD53E3CC-7DEC-D4C0-4B95-10D620955ACB}"/>
              </a:ext>
            </a:extLst>
          </p:cNvPr>
          <p:cNvSpPr txBox="1"/>
          <p:nvPr/>
        </p:nvSpPr>
        <p:spPr>
          <a:xfrm>
            <a:off x="5156952" y="2062677"/>
            <a:ext cx="2815668" cy="59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Marco de referencia inercial</a:t>
            </a:r>
          </a:p>
          <a:p>
            <a:pPr algn="just"/>
            <a:endParaRPr lang="es-ES" sz="1600" b="1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4" name="Picture 2" descr="Regla de la mano derecha | Tekla User Assistance">
            <a:extLst>
              <a:ext uri="{FF2B5EF4-FFF2-40B4-BE49-F238E27FC236}">
                <a16:creationId xmlns:a16="http://schemas.microsoft.com/office/drawing/2014/main" id="{D29EC7E3-9F83-C194-985E-79188E05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75" y="2581080"/>
            <a:ext cx="1126377" cy="115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46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FA4CF0E6-D55C-BBD1-52FB-AB9029EE2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>
            <a:extLst>
              <a:ext uri="{FF2B5EF4-FFF2-40B4-BE49-F238E27FC236}">
                <a16:creationId xmlns:a16="http://schemas.microsoft.com/office/drawing/2014/main" id="{E77FF2CC-7698-33D5-DECF-695FF4996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>
            <a:extLst>
              <a:ext uri="{FF2B5EF4-FFF2-40B4-BE49-F238E27FC236}">
                <a16:creationId xmlns:a16="http://schemas.microsoft.com/office/drawing/2014/main" id="{14FAEDE9-7E9C-45E1-FDA3-CED976362E0E}"/>
              </a:ext>
            </a:extLst>
          </p:cNvPr>
          <p:cNvSpPr txBox="1">
            <a:spLocks/>
          </p:cNvSpPr>
          <p:nvPr/>
        </p:nvSpPr>
        <p:spPr>
          <a:xfrm>
            <a:off x="373910" y="338754"/>
            <a:ext cx="55430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Introducción a Dinámica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Transformaciones Rotacionales</a:t>
            </a:r>
          </a:p>
        </p:txBody>
      </p:sp>
      <p:cxnSp>
        <p:nvCxnSpPr>
          <p:cNvPr id="152" name="Google Shape;258;p31">
            <a:extLst>
              <a:ext uri="{FF2B5EF4-FFF2-40B4-BE49-F238E27FC236}">
                <a16:creationId xmlns:a16="http://schemas.microsoft.com/office/drawing/2014/main" id="{EF5C5833-2E1F-CF30-8FFD-8176D1B0924E}"/>
              </a:ext>
            </a:extLst>
          </p:cNvPr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136;p27">
            <a:extLst>
              <a:ext uri="{FF2B5EF4-FFF2-40B4-BE49-F238E27FC236}">
                <a16:creationId xmlns:a16="http://schemas.microsoft.com/office/drawing/2014/main" id="{CAD4DE3D-C43F-A335-1CD0-CF67F9F7A8BB}"/>
              </a:ext>
            </a:extLst>
          </p:cNvPr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03;p42">
            <a:extLst>
              <a:ext uri="{FF2B5EF4-FFF2-40B4-BE49-F238E27FC236}">
                <a16:creationId xmlns:a16="http://schemas.microsoft.com/office/drawing/2014/main" id="{933D659E-8574-3EE9-1B77-504EEA0FA55E}"/>
              </a:ext>
            </a:extLst>
          </p:cNvPr>
          <p:cNvSpPr txBox="1"/>
          <p:nvPr/>
        </p:nvSpPr>
        <p:spPr>
          <a:xfrm>
            <a:off x="237945" y="1435444"/>
            <a:ext cx="3567291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Transformación 1: Rotación de </a:t>
            </a:r>
            <a:r>
              <a:rPr lang="es-E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S0</a:t>
            </a:r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a </a:t>
            </a:r>
            <a:r>
              <a:rPr lang="es-E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S1</a:t>
            </a: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s-ES" sz="2000" b="1" dirty="0">
                <a:solidFill>
                  <a:srgbClr val="FFFF00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“Rotación positiva de 90° alrededor del eje X0”</a:t>
            </a: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FAC696A-8E28-3F08-E610-24DC6B0D6A39}"/>
              </a:ext>
            </a:extLst>
          </p:cNvPr>
          <p:cNvCxnSpPr>
            <a:cxnSpLocks/>
          </p:cNvCxnSpPr>
          <p:nvPr/>
        </p:nvCxnSpPr>
        <p:spPr>
          <a:xfrm flipV="1">
            <a:off x="2903397" y="3933270"/>
            <a:ext cx="5608" cy="537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7B52726-0AA1-86CF-0171-83D018A48A56}"/>
              </a:ext>
            </a:extLst>
          </p:cNvPr>
          <p:cNvCxnSpPr>
            <a:cxnSpLocks/>
          </p:cNvCxnSpPr>
          <p:nvPr/>
        </p:nvCxnSpPr>
        <p:spPr>
          <a:xfrm flipV="1">
            <a:off x="2911864" y="4163903"/>
            <a:ext cx="373783" cy="316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EE3AA00-AF93-0E3F-B078-7B6C1F2B1645}"/>
              </a:ext>
            </a:extLst>
          </p:cNvPr>
          <p:cNvCxnSpPr>
            <a:cxnSpLocks/>
          </p:cNvCxnSpPr>
          <p:nvPr/>
        </p:nvCxnSpPr>
        <p:spPr>
          <a:xfrm>
            <a:off x="2922599" y="4474845"/>
            <a:ext cx="606251" cy="11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41AC65D3-8AD9-A7E4-6D15-CCA9ABF7C681}"/>
              </a:ext>
            </a:extLst>
          </p:cNvPr>
          <p:cNvSpPr txBox="1"/>
          <p:nvPr/>
        </p:nvSpPr>
        <p:spPr>
          <a:xfrm>
            <a:off x="3504446" y="4235870"/>
            <a:ext cx="348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0000"/>
                </a:highlight>
              </a:rPr>
              <a:t>x</a:t>
            </a:r>
            <a:r>
              <a:rPr lang="es-ES" sz="1000" dirty="0">
                <a:highlight>
                  <a:srgbClr val="FF0000"/>
                </a:highlight>
              </a:rPr>
              <a:t>0</a:t>
            </a:r>
            <a:endParaRPr lang="es-MX" dirty="0">
              <a:highlight>
                <a:srgbClr val="FF0000"/>
              </a:highligh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C55EEB-10C1-F856-0B9B-68C8F293C6AA}"/>
              </a:ext>
            </a:extLst>
          </p:cNvPr>
          <p:cNvSpPr txBox="1"/>
          <p:nvPr/>
        </p:nvSpPr>
        <p:spPr>
          <a:xfrm>
            <a:off x="3225724" y="3888131"/>
            <a:ext cx="39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00"/>
                </a:highlight>
              </a:rPr>
              <a:t>y</a:t>
            </a:r>
            <a:r>
              <a:rPr lang="es-ES" sz="900" dirty="0">
                <a:highlight>
                  <a:srgbClr val="00FF00"/>
                </a:highlight>
              </a:rPr>
              <a:t>0</a:t>
            </a:r>
            <a:endParaRPr lang="es-MX" dirty="0">
              <a:highlight>
                <a:srgbClr val="00FF00"/>
              </a:highlight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14D9A56-CCEB-074C-415F-48F4ED936BBB}"/>
              </a:ext>
            </a:extLst>
          </p:cNvPr>
          <p:cNvSpPr txBox="1"/>
          <p:nvPr/>
        </p:nvSpPr>
        <p:spPr>
          <a:xfrm>
            <a:off x="2563456" y="3790431"/>
            <a:ext cx="41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FF"/>
                </a:highlight>
              </a:rPr>
              <a:t>z</a:t>
            </a:r>
            <a:r>
              <a:rPr lang="es-ES" sz="900" dirty="0">
                <a:highlight>
                  <a:srgbClr val="00FFFF"/>
                </a:highlight>
              </a:rPr>
              <a:t>0</a:t>
            </a:r>
            <a:endParaRPr lang="es-MX" dirty="0">
              <a:highlight>
                <a:srgbClr val="00FFFF"/>
              </a:highlight>
            </a:endParaRPr>
          </a:p>
        </p:txBody>
      </p:sp>
      <p:sp>
        <p:nvSpPr>
          <p:cNvPr id="22" name="Google Shape;1603;p42">
            <a:extLst>
              <a:ext uri="{FF2B5EF4-FFF2-40B4-BE49-F238E27FC236}">
                <a16:creationId xmlns:a16="http://schemas.microsoft.com/office/drawing/2014/main" id="{AF1A7EE6-883D-9243-3420-FDB248261AF2}"/>
              </a:ext>
            </a:extLst>
          </p:cNvPr>
          <p:cNvSpPr txBox="1"/>
          <p:nvPr/>
        </p:nvSpPr>
        <p:spPr>
          <a:xfrm>
            <a:off x="950936" y="3672494"/>
            <a:ext cx="1682217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r>
              <a:rPr lang="es-MX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SISTEMA DE REFERENCIA GLOBAL (Mundo)</a:t>
            </a:r>
            <a:endParaRPr lang="es-ES" sz="1600" b="1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" name="Imagen 1" descr="Diagrama&#10;&#10;El contenido generado por IA puede ser incorrecto.">
            <a:extLst>
              <a:ext uri="{FF2B5EF4-FFF2-40B4-BE49-F238E27FC236}">
                <a16:creationId xmlns:a16="http://schemas.microsoft.com/office/drawing/2014/main" id="{C1AD6288-E809-C06B-0BE1-79C6FA6C4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698" y="1744107"/>
            <a:ext cx="4637893" cy="3178677"/>
          </a:xfrm>
          <a:prstGeom prst="rect">
            <a:avLst/>
          </a:prstGeom>
        </p:spPr>
      </p:pic>
      <p:sp>
        <p:nvSpPr>
          <p:cNvPr id="12" name="Flecha: curvada hacia abajo 11">
            <a:extLst>
              <a:ext uri="{FF2B5EF4-FFF2-40B4-BE49-F238E27FC236}">
                <a16:creationId xmlns:a16="http://schemas.microsoft.com/office/drawing/2014/main" id="{3CA16D39-6AEF-9BD0-2782-BF97FCF1AB20}"/>
              </a:ext>
            </a:extLst>
          </p:cNvPr>
          <p:cNvSpPr/>
          <p:nvPr/>
        </p:nvSpPr>
        <p:spPr>
          <a:xfrm rot="16200000">
            <a:off x="3399893" y="3473613"/>
            <a:ext cx="1436027" cy="37378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52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8C02E552-BD07-E6FC-7ECF-D773C6E21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>
            <a:extLst>
              <a:ext uri="{FF2B5EF4-FFF2-40B4-BE49-F238E27FC236}">
                <a16:creationId xmlns:a16="http://schemas.microsoft.com/office/drawing/2014/main" id="{13AB841A-2DCF-70C0-46B8-DABE30E37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>
            <a:extLst>
              <a:ext uri="{FF2B5EF4-FFF2-40B4-BE49-F238E27FC236}">
                <a16:creationId xmlns:a16="http://schemas.microsoft.com/office/drawing/2014/main" id="{369B7D41-E87F-063C-F91F-540F4540BA79}"/>
              </a:ext>
            </a:extLst>
          </p:cNvPr>
          <p:cNvSpPr txBox="1">
            <a:spLocks/>
          </p:cNvSpPr>
          <p:nvPr/>
        </p:nvSpPr>
        <p:spPr>
          <a:xfrm>
            <a:off x="373910" y="338754"/>
            <a:ext cx="55430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Introducción a Dinámica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Transformaciones Rotacionales</a:t>
            </a:r>
          </a:p>
        </p:txBody>
      </p:sp>
      <p:cxnSp>
        <p:nvCxnSpPr>
          <p:cNvPr id="152" name="Google Shape;258;p31">
            <a:extLst>
              <a:ext uri="{FF2B5EF4-FFF2-40B4-BE49-F238E27FC236}">
                <a16:creationId xmlns:a16="http://schemas.microsoft.com/office/drawing/2014/main" id="{9E2687D0-F0F6-C674-1D79-1285BB4E41E5}"/>
              </a:ext>
            </a:extLst>
          </p:cNvPr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136;p27">
            <a:extLst>
              <a:ext uri="{FF2B5EF4-FFF2-40B4-BE49-F238E27FC236}">
                <a16:creationId xmlns:a16="http://schemas.microsoft.com/office/drawing/2014/main" id="{52645F5E-F1E0-21EC-895B-43E990BA325F}"/>
              </a:ext>
            </a:extLst>
          </p:cNvPr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03;p42">
            <a:extLst>
              <a:ext uri="{FF2B5EF4-FFF2-40B4-BE49-F238E27FC236}">
                <a16:creationId xmlns:a16="http://schemas.microsoft.com/office/drawing/2014/main" id="{A2622A86-C005-0C86-8503-D25B8CF49245}"/>
              </a:ext>
            </a:extLst>
          </p:cNvPr>
          <p:cNvSpPr txBox="1"/>
          <p:nvPr/>
        </p:nvSpPr>
        <p:spPr>
          <a:xfrm>
            <a:off x="237945" y="1435444"/>
            <a:ext cx="3567291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Transformación 2: Rotación de </a:t>
            </a:r>
            <a:r>
              <a:rPr lang="es-E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S1</a:t>
            </a:r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a </a:t>
            </a:r>
            <a:r>
              <a:rPr lang="es-E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S2</a:t>
            </a: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s-ES" sz="2000" b="1" dirty="0">
                <a:solidFill>
                  <a:srgbClr val="FFFF00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“No existe Transformación  de Rotación”</a:t>
            </a: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B4D6580-8943-3ACD-093B-16BE58C2FEE3}"/>
              </a:ext>
            </a:extLst>
          </p:cNvPr>
          <p:cNvCxnSpPr>
            <a:cxnSpLocks/>
          </p:cNvCxnSpPr>
          <p:nvPr/>
        </p:nvCxnSpPr>
        <p:spPr>
          <a:xfrm flipV="1">
            <a:off x="2903397" y="3933270"/>
            <a:ext cx="5608" cy="537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05B72E4-5FCA-2D4E-5227-998625658DE7}"/>
              </a:ext>
            </a:extLst>
          </p:cNvPr>
          <p:cNvCxnSpPr>
            <a:cxnSpLocks/>
          </p:cNvCxnSpPr>
          <p:nvPr/>
        </p:nvCxnSpPr>
        <p:spPr>
          <a:xfrm flipV="1">
            <a:off x="2911864" y="4163903"/>
            <a:ext cx="373783" cy="316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F9D65D5-E423-227B-530D-1D1210857E83}"/>
              </a:ext>
            </a:extLst>
          </p:cNvPr>
          <p:cNvCxnSpPr>
            <a:cxnSpLocks/>
          </p:cNvCxnSpPr>
          <p:nvPr/>
        </p:nvCxnSpPr>
        <p:spPr>
          <a:xfrm>
            <a:off x="2922599" y="4474845"/>
            <a:ext cx="606251" cy="11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9D1CC56E-151E-EEEC-6B7A-5E1695A3E376}"/>
              </a:ext>
            </a:extLst>
          </p:cNvPr>
          <p:cNvSpPr txBox="1"/>
          <p:nvPr/>
        </p:nvSpPr>
        <p:spPr>
          <a:xfrm>
            <a:off x="3504446" y="4235870"/>
            <a:ext cx="348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0000"/>
                </a:highlight>
              </a:rPr>
              <a:t>x</a:t>
            </a:r>
            <a:r>
              <a:rPr lang="es-ES" sz="1000" dirty="0">
                <a:highlight>
                  <a:srgbClr val="FF0000"/>
                </a:highlight>
              </a:rPr>
              <a:t>0</a:t>
            </a:r>
            <a:endParaRPr lang="es-MX" dirty="0">
              <a:highlight>
                <a:srgbClr val="FF0000"/>
              </a:highligh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4E3F47-745E-2F24-92B9-B1460A9D4323}"/>
              </a:ext>
            </a:extLst>
          </p:cNvPr>
          <p:cNvSpPr txBox="1"/>
          <p:nvPr/>
        </p:nvSpPr>
        <p:spPr>
          <a:xfrm>
            <a:off x="3225724" y="3888131"/>
            <a:ext cx="39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00"/>
                </a:highlight>
              </a:rPr>
              <a:t>y</a:t>
            </a:r>
            <a:r>
              <a:rPr lang="es-ES" sz="900" dirty="0">
                <a:highlight>
                  <a:srgbClr val="00FF00"/>
                </a:highlight>
              </a:rPr>
              <a:t>0</a:t>
            </a:r>
            <a:endParaRPr lang="es-MX" dirty="0">
              <a:highlight>
                <a:srgbClr val="00FF00"/>
              </a:highlight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C1B0FD9-5A29-4BE9-692E-AAF39AE4E9FF}"/>
              </a:ext>
            </a:extLst>
          </p:cNvPr>
          <p:cNvSpPr txBox="1"/>
          <p:nvPr/>
        </p:nvSpPr>
        <p:spPr>
          <a:xfrm>
            <a:off x="2563456" y="3790431"/>
            <a:ext cx="41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FF"/>
                </a:highlight>
              </a:rPr>
              <a:t>z</a:t>
            </a:r>
            <a:r>
              <a:rPr lang="es-ES" sz="900" dirty="0">
                <a:highlight>
                  <a:srgbClr val="00FFFF"/>
                </a:highlight>
              </a:rPr>
              <a:t>0</a:t>
            </a:r>
            <a:endParaRPr lang="es-MX" dirty="0">
              <a:highlight>
                <a:srgbClr val="00FFFF"/>
              </a:highlight>
            </a:endParaRPr>
          </a:p>
        </p:txBody>
      </p:sp>
      <p:sp>
        <p:nvSpPr>
          <p:cNvPr id="22" name="Google Shape;1603;p42">
            <a:extLst>
              <a:ext uri="{FF2B5EF4-FFF2-40B4-BE49-F238E27FC236}">
                <a16:creationId xmlns:a16="http://schemas.microsoft.com/office/drawing/2014/main" id="{5F34BC3D-2E8E-53E6-E365-C41CD5835885}"/>
              </a:ext>
            </a:extLst>
          </p:cNvPr>
          <p:cNvSpPr txBox="1"/>
          <p:nvPr/>
        </p:nvSpPr>
        <p:spPr>
          <a:xfrm>
            <a:off x="950936" y="3672494"/>
            <a:ext cx="1682217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r>
              <a:rPr lang="es-MX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SISTEMA DE REFERENCIA GLOBAL (Mundo)</a:t>
            </a:r>
            <a:endParaRPr lang="es-ES" sz="1600" b="1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" name="Imagen 1" descr="Diagrama&#10;&#10;El contenido generado por IA puede ser incorrecto.">
            <a:extLst>
              <a:ext uri="{FF2B5EF4-FFF2-40B4-BE49-F238E27FC236}">
                <a16:creationId xmlns:a16="http://schemas.microsoft.com/office/drawing/2014/main" id="{F7C52778-0198-6197-7406-CB5678A74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698" y="1744107"/>
            <a:ext cx="4637893" cy="3178677"/>
          </a:xfrm>
          <a:prstGeom prst="rect">
            <a:avLst/>
          </a:prstGeom>
        </p:spPr>
      </p:pic>
      <p:sp>
        <p:nvSpPr>
          <p:cNvPr id="12" name="Flecha: curvada hacia abajo 11">
            <a:extLst>
              <a:ext uri="{FF2B5EF4-FFF2-40B4-BE49-F238E27FC236}">
                <a16:creationId xmlns:a16="http://schemas.microsoft.com/office/drawing/2014/main" id="{FEC78818-2088-6DF9-E962-624FF0081ED3}"/>
              </a:ext>
            </a:extLst>
          </p:cNvPr>
          <p:cNvSpPr/>
          <p:nvPr/>
        </p:nvSpPr>
        <p:spPr>
          <a:xfrm rot="18860255">
            <a:off x="4043767" y="2105068"/>
            <a:ext cx="1189981" cy="37378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61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95DEEA96-94A2-C414-13C4-47466B0E7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>
            <a:extLst>
              <a:ext uri="{FF2B5EF4-FFF2-40B4-BE49-F238E27FC236}">
                <a16:creationId xmlns:a16="http://schemas.microsoft.com/office/drawing/2014/main" id="{58B382FF-A18F-E8A5-1117-0EF5AC3A3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>
            <a:extLst>
              <a:ext uri="{FF2B5EF4-FFF2-40B4-BE49-F238E27FC236}">
                <a16:creationId xmlns:a16="http://schemas.microsoft.com/office/drawing/2014/main" id="{4A89CFCA-D10B-AE1B-499B-C224E6D1D6ED}"/>
              </a:ext>
            </a:extLst>
          </p:cNvPr>
          <p:cNvSpPr txBox="1">
            <a:spLocks/>
          </p:cNvSpPr>
          <p:nvPr/>
        </p:nvSpPr>
        <p:spPr>
          <a:xfrm>
            <a:off x="373910" y="338754"/>
            <a:ext cx="55430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Introducción a Dinámica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Transformaciones Rotacionales</a:t>
            </a:r>
          </a:p>
        </p:txBody>
      </p:sp>
      <p:cxnSp>
        <p:nvCxnSpPr>
          <p:cNvPr id="152" name="Google Shape;258;p31">
            <a:extLst>
              <a:ext uri="{FF2B5EF4-FFF2-40B4-BE49-F238E27FC236}">
                <a16:creationId xmlns:a16="http://schemas.microsoft.com/office/drawing/2014/main" id="{34663312-380E-ED46-4F24-F9624D0EC283}"/>
              </a:ext>
            </a:extLst>
          </p:cNvPr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136;p27">
            <a:extLst>
              <a:ext uri="{FF2B5EF4-FFF2-40B4-BE49-F238E27FC236}">
                <a16:creationId xmlns:a16="http://schemas.microsoft.com/office/drawing/2014/main" id="{FC860E18-910A-5300-2689-D84E5861A4EA}"/>
              </a:ext>
            </a:extLst>
          </p:cNvPr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03;p42">
            <a:extLst>
              <a:ext uri="{FF2B5EF4-FFF2-40B4-BE49-F238E27FC236}">
                <a16:creationId xmlns:a16="http://schemas.microsoft.com/office/drawing/2014/main" id="{9A1F1939-1A8C-A078-E137-F449C1BCA79E}"/>
              </a:ext>
            </a:extLst>
          </p:cNvPr>
          <p:cNvSpPr txBox="1"/>
          <p:nvPr/>
        </p:nvSpPr>
        <p:spPr>
          <a:xfrm>
            <a:off x="237945" y="1435444"/>
            <a:ext cx="3567291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Transformación 3: Rotación de </a:t>
            </a:r>
            <a:r>
              <a:rPr lang="es-E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S2</a:t>
            </a:r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a </a:t>
            </a:r>
            <a:r>
              <a:rPr lang="es-E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S3</a:t>
            </a: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s-ES" sz="2000" b="1" dirty="0">
                <a:solidFill>
                  <a:srgbClr val="FFFF00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“Rotación positiva de 90° alrededor del eje X2 </a:t>
            </a:r>
          </a:p>
          <a:p>
            <a:pPr algn="just"/>
            <a:r>
              <a:rPr lang="es-ES" sz="2000" b="1" dirty="0">
                <a:solidFill>
                  <a:srgbClr val="FFFF00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más </a:t>
            </a:r>
          </a:p>
          <a:p>
            <a:pPr algn="just"/>
            <a:r>
              <a:rPr lang="es-ES" sz="2000" b="1" dirty="0">
                <a:solidFill>
                  <a:srgbClr val="FFFF00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Rotación positiva de 90° alrededor del eje Y2”</a:t>
            </a: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48E66C0-1B3B-2D53-DD1C-95C37A8B9BDC}"/>
              </a:ext>
            </a:extLst>
          </p:cNvPr>
          <p:cNvCxnSpPr>
            <a:cxnSpLocks/>
          </p:cNvCxnSpPr>
          <p:nvPr/>
        </p:nvCxnSpPr>
        <p:spPr>
          <a:xfrm flipV="1">
            <a:off x="2903397" y="3933270"/>
            <a:ext cx="5608" cy="537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C3540C5-4036-3DC4-5878-782EF02C976A}"/>
              </a:ext>
            </a:extLst>
          </p:cNvPr>
          <p:cNvCxnSpPr>
            <a:cxnSpLocks/>
          </p:cNvCxnSpPr>
          <p:nvPr/>
        </p:nvCxnSpPr>
        <p:spPr>
          <a:xfrm flipV="1">
            <a:off x="2911864" y="4163903"/>
            <a:ext cx="373783" cy="316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EA92D1F-7B35-B500-F046-69126C068279}"/>
              </a:ext>
            </a:extLst>
          </p:cNvPr>
          <p:cNvCxnSpPr>
            <a:cxnSpLocks/>
          </p:cNvCxnSpPr>
          <p:nvPr/>
        </p:nvCxnSpPr>
        <p:spPr>
          <a:xfrm>
            <a:off x="2922599" y="4474845"/>
            <a:ext cx="606251" cy="11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32E3675D-80F7-D6EB-303F-808009F5FD4B}"/>
              </a:ext>
            </a:extLst>
          </p:cNvPr>
          <p:cNvSpPr txBox="1"/>
          <p:nvPr/>
        </p:nvSpPr>
        <p:spPr>
          <a:xfrm>
            <a:off x="3504446" y="4235870"/>
            <a:ext cx="348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0000"/>
                </a:highlight>
              </a:rPr>
              <a:t>x</a:t>
            </a:r>
            <a:r>
              <a:rPr lang="es-ES" sz="1000" dirty="0">
                <a:highlight>
                  <a:srgbClr val="FF0000"/>
                </a:highlight>
              </a:rPr>
              <a:t>0</a:t>
            </a:r>
            <a:endParaRPr lang="es-MX" dirty="0">
              <a:highlight>
                <a:srgbClr val="FF0000"/>
              </a:highligh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8D8E1A8-AB5D-8589-4688-99EC65887CC4}"/>
              </a:ext>
            </a:extLst>
          </p:cNvPr>
          <p:cNvSpPr txBox="1"/>
          <p:nvPr/>
        </p:nvSpPr>
        <p:spPr>
          <a:xfrm>
            <a:off x="3225724" y="3888131"/>
            <a:ext cx="39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00"/>
                </a:highlight>
              </a:rPr>
              <a:t>y</a:t>
            </a:r>
            <a:r>
              <a:rPr lang="es-ES" sz="900" dirty="0">
                <a:highlight>
                  <a:srgbClr val="00FF00"/>
                </a:highlight>
              </a:rPr>
              <a:t>0</a:t>
            </a:r>
            <a:endParaRPr lang="es-MX" dirty="0">
              <a:highlight>
                <a:srgbClr val="00FF00"/>
              </a:highlight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86C4A90-676C-8ED2-4C38-3DE430C4E095}"/>
              </a:ext>
            </a:extLst>
          </p:cNvPr>
          <p:cNvSpPr txBox="1"/>
          <p:nvPr/>
        </p:nvSpPr>
        <p:spPr>
          <a:xfrm>
            <a:off x="2563456" y="3790431"/>
            <a:ext cx="41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FF"/>
                </a:highlight>
              </a:rPr>
              <a:t>z</a:t>
            </a:r>
            <a:r>
              <a:rPr lang="es-ES" sz="900" dirty="0">
                <a:highlight>
                  <a:srgbClr val="00FFFF"/>
                </a:highlight>
              </a:rPr>
              <a:t>0</a:t>
            </a:r>
            <a:endParaRPr lang="es-MX" dirty="0">
              <a:highlight>
                <a:srgbClr val="00FFFF"/>
              </a:highlight>
            </a:endParaRPr>
          </a:p>
        </p:txBody>
      </p:sp>
      <p:sp>
        <p:nvSpPr>
          <p:cNvPr id="22" name="Google Shape;1603;p42">
            <a:extLst>
              <a:ext uri="{FF2B5EF4-FFF2-40B4-BE49-F238E27FC236}">
                <a16:creationId xmlns:a16="http://schemas.microsoft.com/office/drawing/2014/main" id="{698C205B-48CC-0FC5-3D62-BF6E1D920032}"/>
              </a:ext>
            </a:extLst>
          </p:cNvPr>
          <p:cNvSpPr txBox="1"/>
          <p:nvPr/>
        </p:nvSpPr>
        <p:spPr>
          <a:xfrm>
            <a:off x="950936" y="3672494"/>
            <a:ext cx="1682217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r>
              <a:rPr lang="es-MX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SISTEMA DE REFERENCIA GLOBAL (Mundo)</a:t>
            </a:r>
            <a:endParaRPr lang="es-ES" sz="1600" b="1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" name="Imagen 1" descr="Diagrama&#10;&#10;El contenido generado por IA puede ser incorrecto.">
            <a:extLst>
              <a:ext uri="{FF2B5EF4-FFF2-40B4-BE49-F238E27FC236}">
                <a16:creationId xmlns:a16="http://schemas.microsoft.com/office/drawing/2014/main" id="{8C5B8362-91AD-964F-6F19-AA67D8ABB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698" y="1744107"/>
            <a:ext cx="4637893" cy="3178677"/>
          </a:xfrm>
          <a:prstGeom prst="rect">
            <a:avLst/>
          </a:prstGeom>
        </p:spPr>
      </p:pic>
      <p:sp>
        <p:nvSpPr>
          <p:cNvPr id="12" name="Flecha: curvada hacia abajo 11">
            <a:extLst>
              <a:ext uri="{FF2B5EF4-FFF2-40B4-BE49-F238E27FC236}">
                <a16:creationId xmlns:a16="http://schemas.microsoft.com/office/drawing/2014/main" id="{0AD2118D-2857-88A6-6E78-37912865A2C5}"/>
              </a:ext>
            </a:extLst>
          </p:cNvPr>
          <p:cNvSpPr/>
          <p:nvPr/>
        </p:nvSpPr>
        <p:spPr>
          <a:xfrm rot="21362088">
            <a:off x="5293053" y="1557216"/>
            <a:ext cx="2216214" cy="37378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1098C6BD-AD56-DAE2-6320-A9270E14E70A}"/>
              </a:ext>
            </a:extLst>
          </p:cNvPr>
          <p:cNvCxnSpPr>
            <a:cxnSpLocks/>
          </p:cNvCxnSpPr>
          <p:nvPr/>
        </p:nvCxnSpPr>
        <p:spPr>
          <a:xfrm>
            <a:off x="6323981" y="931352"/>
            <a:ext cx="0" cy="5299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7D6F6A2-DBE9-68D9-7794-FA7AD81B490A}"/>
              </a:ext>
            </a:extLst>
          </p:cNvPr>
          <p:cNvCxnSpPr>
            <a:cxnSpLocks/>
          </p:cNvCxnSpPr>
          <p:nvPr/>
        </p:nvCxnSpPr>
        <p:spPr>
          <a:xfrm flipH="1">
            <a:off x="6033522" y="929668"/>
            <a:ext cx="298926" cy="268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2FDACDF-6B58-5E37-6266-A7ABCD67DD28}"/>
              </a:ext>
            </a:extLst>
          </p:cNvPr>
          <p:cNvCxnSpPr>
            <a:cxnSpLocks/>
          </p:cNvCxnSpPr>
          <p:nvPr/>
        </p:nvCxnSpPr>
        <p:spPr>
          <a:xfrm>
            <a:off x="6343183" y="935853"/>
            <a:ext cx="606251" cy="11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4BD2EAE-09DD-28B5-DBF4-F2F19EE639C1}"/>
              </a:ext>
            </a:extLst>
          </p:cNvPr>
          <p:cNvSpPr txBox="1"/>
          <p:nvPr/>
        </p:nvSpPr>
        <p:spPr>
          <a:xfrm>
            <a:off x="6925988" y="822692"/>
            <a:ext cx="348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0000"/>
                </a:highlight>
              </a:rPr>
              <a:t>x</a:t>
            </a:r>
            <a:r>
              <a:rPr lang="es-ES" sz="1000" dirty="0">
                <a:highlight>
                  <a:srgbClr val="FF0000"/>
                </a:highlight>
              </a:rPr>
              <a:t>2</a:t>
            </a:r>
            <a:endParaRPr lang="es-MX" dirty="0">
              <a:highlight>
                <a:srgbClr val="FF0000"/>
              </a:highlight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8A75CF2-1005-E50D-7440-B69004F54D74}"/>
              </a:ext>
            </a:extLst>
          </p:cNvPr>
          <p:cNvSpPr txBox="1"/>
          <p:nvPr/>
        </p:nvSpPr>
        <p:spPr>
          <a:xfrm>
            <a:off x="5789977" y="1176891"/>
            <a:ext cx="39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00"/>
                </a:highlight>
              </a:rPr>
              <a:t>y</a:t>
            </a:r>
            <a:r>
              <a:rPr lang="es-ES" sz="900" dirty="0">
                <a:highlight>
                  <a:srgbClr val="00FF00"/>
                </a:highlight>
              </a:rPr>
              <a:t>2</a:t>
            </a:r>
            <a:endParaRPr lang="es-MX" dirty="0">
              <a:highlight>
                <a:srgbClr val="00FF00"/>
              </a:highlight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41A4D5B-DB40-B16B-1CFA-F2B546DA48AF}"/>
              </a:ext>
            </a:extLst>
          </p:cNvPr>
          <p:cNvSpPr txBox="1"/>
          <p:nvPr/>
        </p:nvSpPr>
        <p:spPr>
          <a:xfrm>
            <a:off x="6323981" y="1279383"/>
            <a:ext cx="41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FF"/>
                </a:highlight>
              </a:rPr>
              <a:t>z</a:t>
            </a:r>
            <a:r>
              <a:rPr lang="es-ES" sz="900" dirty="0">
                <a:highlight>
                  <a:srgbClr val="00FFFF"/>
                </a:highlight>
              </a:rPr>
              <a:t>2</a:t>
            </a:r>
            <a:endParaRPr lang="es-MX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9068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E832DEE2-3CD4-20C5-1CC5-67DFE2BD1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>
            <a:extLst>
              <a:ext uri="{FF2B5EF4-FFF2-40B4-BE49-F238E27FC236}">
                <a16:creationId xmlns:a16="http://schemas.microsoft.com/office/drawing/2014/main" id="{898993A2-1116-9777-F03B-D63FF243F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>
            <a:extLst>
              <a:ext uri="{FF2B5EF4-FFF2-40B4-BE49-F238E27FC236}">
                <a16:creationId xmlns:a16="http://schemas.microsoft.com/office/drawing/2014/main" id="{2D2E2C93-BDF8-26B9-1D77-8A306383376F}"/>
              </a:ext>
            </a:extLst>
          </p:cNvPr>
          <p:cNvSpPr txBox="1">
            <a:spLocks/>
          </p:cNvSpPr>
          <p:nvPr/>
        </p:nvSpPr>
        <p:spPr>
          <a:xfrm>
            <a:off x="373910" y="338754"/>
            <a:ext cx="55430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Introducción a Dinámica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Transformaciones Rotacionales</a:t>
            </a:r>
          </a:p>
        </p:txBody>
      </p:sp>
      <p:cxnSp>
        <p:nvCxnSpPr>
          <p:cNvPr id="152" name="Google Shape;258;p31">
            <a:extLst>
              <a:ext uri="{FF2B5EF4-FFF2-40B4-BE49-F238E27FC236}">
                <a16:creationId xmlns:a16="http://schemas.microsoft.com/office/drawing/2014/main" id="{B6E11AEE-C5FF-4C3D-3FD6-13657E615B42}"/>
              </a:ext>
            </a:extLst>
          </p:cNvPr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136;p27">
            <a:extLst>
              <a:ext uri="{FF2B5EF4-FFF2-40B4-BE49-F238E27FC236}">
                <a16:creationId xmlns:a16="http://schemas.microsoft.com/office/drawing/2014/main" id="{C1C9DDF0-75B3-1D65-55B4-942989E298E0}"/>
              </a:ext>
            </a:extLst>
          </p:cNvPr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03;p42">
            <a:extLst>
              <a:ext uri="{FF2B5EF4-FFF2-40B4-BE49-F238E27FC236}">
                <a16:creationId xmlns:a16="http://schemas.microsoft.com/office/drawing/2014/main" id="{389E7E93-A7F8-6E5B-AFEE-3529BB382474}"/>
              </a:ext>
            </a:extLst>
          </p:cNvPr>
          <p:cNvSpPr txBox="1"/>
          <p:nvPr/>
        </p:nvSpPr>
        <p:spPr>
          <a:xfrm>
            <a:off x="237945" y="1435444"/>
            <a:ext cx="3567291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Transformación 4: Rotación de </a:t>
            </a:r>
            <a:r>
              <a:rPr lang="es-E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S3</a:t>
            </a:r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a </a:t>
            </a:r>
            <a:r>
              <a:rPr lang="es-E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S4</a:t>
            </a: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s-ES" sz="2000" b="1" dirty="0">
                <a:solidFill>
                  <a:srgbClr val="FFFF00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“No existe Transformación  de Rotación”</a:t>
            </a: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7ECD389-9CFA-B062-A7C6-C147F1EA333A}"/>
              </a:ext>
            </a:extLst>
          </p:cNvPr>
          <p:cNvCxnSpPr>
            <a:cxnSpLocks/>
          </p:cNvCxnSpPr>
          <p:nvPr/>
        </p:nvCxnSpPr>
        <p:spPr>
          <a:xfrm flipV="1">
            <a:off x="2903397" y="3933270"/>
            <a:ext cx="5608" cy="537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275B61C-FE65-ABA1-9418-0251CAAA4CD3}"/>
              </a:ext>
            </a:extLst>
          </p:cNvPr>
          <p:cNvCxnSpPr>
            <a:cxnSpLocks/>
          </p:cNvCxnSpPr>
          <p:nvPr/>
        </p:nvCxnSpPr>
        <p:spPr>
          <a:xfrm flipV="1">
            <a:off x="2911864" y="4163903"/>
            <a:ext cx="373783" cy="316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30C59E8-D249-69E1-ED75-DD3FB8DF09E9}"/>
              </a:ext>
            </a:extLst>
          </p:cNvPr>
          <p:cNvCxnSpPr>
            <a:cxnSpLocks/>
          </p:cNvCxnSpPr>
          <p:nvPr/>
        </p:nvCxnSpPr>
        <p:spPr>
          <a:xfrm>
            <a:off x="2922599" y="4474845"/>
            <a:ext cx="606251" cy="11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4EC44494-0899-E9F9-6B71-F3793539C33F}"/>
              </a:ext>
            </a:extLst>
          </p:cNvPr>
          <p:cNvSpPr txBox="1"/>
          <p:nvPr/>
        </p:nvSpPr>
        <p:spPr>
          <a:xfrm>
            <a:off x="3504446" y="4235870"/>
            <a:ext cx="348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0000"/>
                </a:highlight>
              </a:rPr>
              <a:t>x</a:t>
            </a:r>
            <a:r>
              <a:rPr lang="es-ES" sz="1000" dirty="0">
                <a:highlight>
                  <a:srgbClr val="FF0000"/>
                </a:highlight>
              </a:rPr>
              <a:t>0</a:t>
            </a:r>
            <a:endParaRPr lang="es-MX" dirty="0">
              <a:highlight>
                <a:srgbClr val="FF0000"/>
              </a:highligh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563275-ED66-FBBE-F95F-E96CD0F36284}"/>
              </a:ext>
            </a:extLst>
          </p:cNvPr>
          <p:cNvSpPr txBox="1"/>
          <p:nvPr/>
        </p:nvSpPr>
        <p:spPr>
          <a:xfrm>
            <a:off x="3225724" y="3888131"/>
            <a:ext cx="39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00"/>
                </a:highlight>
              </a:rPr>
              <a:t>y</a:t>
            </a:r>
            <a:r>
              <a:rPr lang="es-ES" sz="900" dirty="0">
                <a:highlight>
                  <a:srgbClr val="00FF00"/>
                </a:highlight>
              </a:rPr>
              <a:t>0</a:t>
            </a:r>
            <a:endParaRPr lang="es-MX" dirty="0">
              <a:highlight>
                <a:srgbClr val="00FF00"/>
              </a:highlight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99CCB79-9EDF-B1BC-C0AC-2F825D18838F}"/>
              </a:ext>
            </a:extLst>
          </p:cNvPr>
          <p:cNvSpPr txBox="1"/>
          <p:nvPr/>
        </p:nvSpPr>
        <p:spPr>
          <a:xfrm>
            <a:off x="2563456" y="3790431"/>
            <a:ext cx="41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00FFFF"/>
                </a:highlight>
              </a:rPr>
              <a:t>z</a:t>
            </a:r>
            <a:r>
              <a:rPr lang="es-ES" sz="900" dirty="0">
                <a:highlight>
                  <a:srgbClr val="00FFFF"/>
                </a:highlight>
              </a:rPr>
              <a:t>0</a:t>
            </a:r>
            <a:endParaRPr lang="es-MX" dirty="0">
              <a:highlight>
                <a:srgbClr val="00FFFF"/>
              </a:highlight>
            </a:endParaRPr>
          </a:p>
        </p:txBody>
      </p:sp>
      <p:sp>
        <p:nvSpPr>
          <p:cNvPr id="22" name="Google Shape;1603;p42">
            <a:extLst>
              <a:ext uri="{FF2B5EF4-FFF2-40B4-BE49-F238E27FC236}">
                <a16:creationId xmlns:a16="http://schemas.microsoft.com/office/drawing/2014/main" id="{1A4BA788-2164-F370-5925-2675AB7A7B93}"/>
              </a:ext>
            </a:extLst>
          </p:cNvPr>
          <p:cNvSpPr txBox="1"/>
          <p:nvPr/>
        </p:nvSpPr>
        <p:spPr>
          <a:xfrm>
            <a:off x="950936" y="3672494"/>
            <a:ext cx="1682217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r>
              <a:rPr lang="es-MX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SISTEMA DE REFERENCIA GLOBAL (Mundo)</a:t>
            </a:r>
            <a:endParaRPr lang="es-ES" sz="1600" b="1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" name="Imagen 1" descr="Diagrama&#10;&#10;El contenido generado por IA puede ser incorrecto.">
            <a:extLst>
              <a:ext uri="{FF2B5EF4-FFF2-40B4-BE49-F238E27FC236}">
                <a16:creationId xmlns:a16="http://schemas.microsoft.com/office/drawing/2014/main" id="{56128314-0F01-C169-A094-BA794B64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698" y="1744107"/>
            <a:ext cx="4637893" cy="3178677"/>
          </a:xfrm>
          <a:prstGeom prst="rect">
            <a:avLst/>
          </a:prstGeom>
        </p:spPr>
      </p:pic>
      <p:sp>
        <p:nvSpPr>
          <p:cNvPr id="12" name="Flecha: curvada hacia abajo 11">
            <a:extLst>
              <a:ext uri="{FF2B5EF4-FFF2-40B4-BE49-F238E27FC236}">
                <a16:creationId xmlns:a16="http://schemas.microsoft.com/office/drawing/2014/main" id="{484876B6-B07D-A337-F132-A486005EC837}"/>
              </a:ext>
            </a:extLst>
          </p:cNvPr>
          <p:cNvSpPr/>
          <p:nvPr/>
        </p:nvSpPr>
        <p:spPr>
          <a:xfrm rot="449282">
            <a:off x="7370494" y="1707592"/>
            <a:ext cx="1124206" cy="308407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59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17503DAA-7997-6BBF-7E9A-5D1C1517E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>
            <a:extLst>
              <a:ext uri="{FF2B5EF4-FFF2-40B4-BE49-F238E27FC236}">
                <a16:creationId xmlns:a16="http://schemas.microsoft.com/office/drawing/2014/main" id="{693A0F3D-DFF9-94F3-1F7E-F85D9119C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>
            <a:extLst>
              <a:ext uri="{FF2B5EF4-FFF2-40B4-BE49-F238E27FC236}">
                <a16:creationId xmlns:a16="http://schemas.microsoft.com/office/drawing/2014/main" id="{08B4FB26-6F29-78E7-3307-1A429F7DEF46}"/>
              </a:ext>
            </a:extLst>
          </p:cNvPr>
          <p:cNvSpPr txBox="1">
            <a:spLocks/>
          </p:cNvSpPr>
          <p:nvPr/>
        </p:nvSpPr>
        <p:spPr>
          <a:xfrm>
            <a:off x="378521" y="768707"/>
            <a:ext cx="751110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n-US" sz="3000" b="1" i="0" u="none" strike="noStrike" kern="0" cap="none" spc="0" normalizeH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kumimoji="0" lang="en-US" sz="3000" b="1" i="0" u="none" strike="noStrike" kern="0" cap="none" spc="0" normalizeH="0" noProof="0" dirty="0" err="1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Actividad</a:t>
            </a:r>
            <a:r>
              <a:rPr kumimoji="0" lang="en-US" sz="3000" b="1" i="0" u="none" strike="noStrike" kern="0" cap="none" spc="0" normalizeH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 2 (T</a:t>
            </a:r>
            <a:r>
              <a:rPr lang="en-US" sz="3000" b="1" dirty="0" err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ransformaciones</a:t>
            </a:r>
            <a:r>
              <a:rPr lang="en-US" sz="30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en-US" sz="3000" b="1" dirty="0" err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Rotacionales</a:t>
            </a:r>
            <a:r>
              <a:rPr kumimoji="0" lang="en-US" sz="3000" b="1" i="0" u="none" strike="noStrike" kern="0" cap="none" spc="0" normalizeH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)</a:t>
            </a:r>
            <a:endParaRPr kumimoji="0" lang="en-US" sz="3000" b="1" i="0" u="none" strike="noStrike" kern="0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endParaRPr kumimoji="0" lang="es-ES" sz="3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258;p31">
            <a:extLst>
              <a:ext uri="{FF2B5EF4-FFF2-40B4-BE49-F238E27FC236}">
                <a16:creationId xmlns:a16="http://schemas.microsoft.com/office/drawing/2014/main" id="{6576812B-F685-BF7B-8245-54B9156CAC3F}"/>
              </a:ext>
            </a:extLst>
          </p:cNvPr>
          <p:cNvCxnSpPr/>
          <p:nvPr/>
        </p:nvCxnSpPr>
        <p:spPr>
          <a:xfrm rot="5400000">
            <a:off x="203275" y="1099569"/>
            <a:ext cx="386257" cy="540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" name="Google Shape;1603;p42">
            <a:extLst>
              <a:ext uri="{FF2B5EF4-FFF2-40B4-BE49-F238E27FC236}">
                <a16:creationId xmlns:a16="http://schemas.microsoft.com/office/drawing/2014/main" id="{405DB345-400E-AFCB-7059-98E86233F3A6}"/>
              </a:ext>
            </a:extLst>
          </p:cNvPr>
          <p:cNvSpPr txBox="1"/>
          <p:nvPr/>
        </p:nvSpPr>
        <p:spPr>
          <a:xfrm>
            <a:off x="293077" y="1263592"/>
            <a:ext cx="8763167" cy="335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n-U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1. </a:t>
            </a:r>
            <a:r>
              <a:rPr lang="en-U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Crear 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un nuevo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repositorio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nuevo con el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nombre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Actividad</a:t>
            </a:r>
            <a:r>
              <a:rPr lang="en-U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2</a:t>
            </a:r>
            <a:r>
              <a:rPr lang="en-U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en-US" sz="1600" dirty="0">
              <a:solidFill>
                <a:schemeClr val="bg1">
                  <a:lumMod val="60000"/>
                  <a:lumOff val="40000"/>
                </a:schemeClr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2. </a:t>
            </a:r>
            <a:r>
              <a:rPr lang="en-US" sz="1600" b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Obtener</a:t>
            </a:r>
            <a:r>
              <a:rPr lang="en-U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el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análisis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de las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transformaciones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rotacionales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para las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siguientes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configuraciones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:</a:t>
            </a:r>
            <a:endParaRPr lang="en-U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s-E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                                       </a:t>
            </a:r>
          </a:p>
          <a:p>
            <a:pPr algn="just"/>
            <a:endParaRPr lang="en-US" sz="1600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r"/>
            <a:endParaRPr lang="en-U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bg1">
                  <a:lumMod val="60000"/>
                  <a:lumOff val="40000"/>
                </a:schemeClr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bg1">
                  <a:lumMod val="60000"/>
                  <a:lumOff val="40000"/>
                </a:schemeClr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bg1">
                  <a:lumMod val="60000"/>
                  <a:lumOff val="40000"/>
                </a:schemeClr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bg1">
                  <a:lumMod val="60000"/>
                  <a:lumOff val="40000"/>
                </a:schemeClr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bg1">
                  <a:lumMod val="60000"/>
                  <a:lumOff val="40000"/>
                </a:schemeClr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136;p27">
            <a:extLst>
              <a:ext uri="{FF2B5EF4-FFF2-40B4-BE49-F238E27FC236}">
                <a16:creationId xmlns:a16="http://schemas.microsoft.com/office/drawing/2014/main" id="{678325D6-2E81-C701-D527-7EF8158EDBA0}"/>
              </a:ext>
            </a:extLst>
          </p:cNvPr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  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Fira Sans Condensed Light"/>
                <a:cs typeface="Fira Sans Condensed Light"/>
                <a:sym typeface="Fira Sans Condensed Light"/>
              </a:rPr>
              <a:t>Facilitador: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Fira Sans Condensed Light"/>
                <a:cs typeface="Fira Sans Condensed Light"/>
                <a:sym typeface="Fira Sans Condensed Light"/>
              </a:rPr>
              <a:t>PhD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Fira Sans Condensed Light"/>
                <a:cs typeface="Fira Sans Condensed Light"/>
                <a:sym typeface="Fira Sans Condensed Light"/>
              </a:rPr>
              <a:t> Alfredo García Suárez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" name="Google Shape;1603;p42">
            <a:extLst>
              <a:ext uri="{FF2B5EF4-FFF2-40B4-BE49-F238E27FC236}">
                <a16:creationId xmlns:a16="http://schemas.microsoft.com/office/drawing/2014/main" id="{4230EC5B-355F-9E8D-E979-8416648FCD74}"/>
              </a:ext>
            </a:extLst>
          </p:cNvPr>
          <p:cNvSpPr txBox="1"/>
          <p:nvPr/>
        </p:nvSpPr>
        <p:spPr>
          <a:xfrm>
            <a:off x="1183072" y="4335309"/>
            <a:ext cx="2755061" cy="402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ROBOT Antropomórfico</a:t>
            </a:r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(6GDL)</a:t>
            </a:r>
            <a:endParaRPr lang="es-ES" sz="1600" b="1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42E09717-89F3-DA6E-719E-28F56DE3F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16" y="2376315"/>
            <a:ext cx="3146944" cy="2082760"/>
          </a:xfrm>
          <a:prstGeom prst="rect">
            <a:avLst/>
          </a:prstGeom>
        </p:spPr>
      </p:pic>
      <p:pic>
        <p:nvPicPr>
          <p:cNvPr id="3076" name="Picture 4" descr="Coordenadas de la articulación del robot o espacio de la articulación -  Learnchannel-TV.com">
            <a:extLst>
              <a:ext uri="{FF2B5EF4-FFF2-40B4-BE49-F238E27FC236}">
                <a16:creationId xmlns:a16="http://schemas.microsoft.com/office/drawing/2014/main" id="{03FE014F-8048-56CB-7D1B-62DC97D60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06"/>
          <a:stretch>
            <a:fillRect/>
          </a:stretch>
        </p:blipFill>
        <p:spPr bwMode="auto">
          <a:xfrm>
            <a:off x="4965455" y="2308413"/>
            <a:ext cx="3146944" cy="23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03;p42">
            <a:extLst>
              <a:ext uri="{FF2B5EF4-FFF2-40B4-BE49-F238E27FC236}">
                <a16:creationId xmlns:a16="http://schemas.microsoft.com/office/drawing/2014/main" id="{72FA875D-6212-DB57-44FA-2443C6419CBF}"/>
              </a:ext>
            </a:extLst>
          </p:cNvPr>
          <p:cNvSpPr txBox="1"/>
          <p:nvPr/>
        </p:nvSpPr>
        <p:spPr>
          <a:xfrm>
            <a:off x="5270116" y="4630987"/>
            <a:ext cx="2755061" cy="402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ROBOT Industrial</a:t>
            </a:r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(6GDL)</a:t>
            </a:r>
            <a:endParaRPr lang="es-ES" sz="1600" b="1" dirty="0">
              <a:solidFill>
                <a:schemeClr val="accent4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38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/>
          <p:cNvSpPr txBox="1">
            <a:spLocks/>
          </p:cNvSpPr>
          <p:nvPr/>
        </p:nvSpPr>
        <p:spPr>
          <a:xfrm>
            <a:off x="378521" y="768707"/>
            <a:ext cx="751110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n-US" sz="3000" b="1" i="0" u="none" strike="noStrike" kern="0" cap="none" spc="0" normalizeH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kumimoji="0" lang="en-US" sz="3000" b="1" i="0" u="none" strike="noStrike" kern="0" cap="none" spc="0" normalizeH="0" noProof="0" dirty="0" err="1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Actividad</a:t>
            </a:r>
            <a:r>
              <a:rPr kumimoji="0" lang="en-US" sz="3000" b="1" i="0" u="none" strike="noStrike" kern="0" cap="none" spc="0" normalizeH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 2 (</a:t>
            </a:r>
            <a:r>
              <a:rPr lang="en-US" sz="30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Análisis de </a:t>
            </a:r>
            <a:r>
              <a:rPr lang="en-US" sz="3000" b="1" dirty="0" err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transformaciones</a:t>
            </a:r>
            <a:r>
              <a:rPr kumimoji="0" lang="en-US" sz="3000" b="1" i="0" u="none" strike="noStrike" kern="0" cap="none" spc="0" normalizeH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)</a:t>
            </a:r>
            <a:endParaRPr kumimoji="0" lang="en-US" sz="3000" b="1" i="0" u="none" strike="noStrike" kern="0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endParaRPr kumimoji="0" lang="es-ES" sz="3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258;p31"/>
          <p:cNvCxnSpPr/>
          <p:nvPr/>
        </p:nvCxnSpPr>
        <p:spPr>
          <a:xfrm rot="5400000">
            <a:off x="203275" y="1099569"/>
            <a:ext cx="386257" cy="540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" name="Google Shape;1603;p42"/>
          <p:cNvSpPr txBox="1"/>
          <p:nvPr/>
        </p:nvSpPr>
        <p:spPr>
          <a:xfrm>
            <a:off x="298482" y="1583097"/>
            <a:ext cx="8763167" cy="178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n-U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3.</a:t>
            </a:r>
            <a:r>
              <a:rPr lang="en-US" sz="1600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Generar</a:t>
            </a:r>
            <a:r>
              <a:rPr lang="en-U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un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reporte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los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resultados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obtenidos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del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análisis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transformaciones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rotacionales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Incluir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el</a:t>
            </a:r>
            <a:r>
              <a:rPr lang="en-US" sz="1600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diagrama</a:t>
            </a:r>
            <a:r>
              <a:rPr lang="en-U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los</a:t>
            </a:r>
            <a:r>
              <a:rPr lang="en-U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marcos</a:t>
            </a:r>
            <a:r>
              <a:rPr lang="en-U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referencia</a:t>
            </a:r>
            <a:r>
              <a:rPr lang="en-U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cada</a:t>
            </a:r>
            <a:r>
              <a:rPr lang="en-U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transformación</a:t>
            </a:r>
            <a:r>
              <a:rPr lang="en-U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4. </a:t>
            </a:r>
            <a:r>
              <a:rPr lang="en-US" sz="1600" b="1" dirty="0" err="1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Subir</a:t>
            </a:r>
            <a:r>
              <a:rPr lang="en-U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el</a:t>
            </a:r>
            <a:r>
              <a:rPr lang="en-US" sz="1600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link del </a:t>
            </a:r>
            <a:r>
              <a:rPr lang="en-US" sz="1600" dirty="0" err="1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repositorio</a:t>
            </a:r>
            <a:r>
              <a:rPr lang="en-US" sz="1600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en</a:t>
            </a:r>
            <a:r>
              <a:rPr lang="en-US" sz="1600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CANVAS para </a:t>
            </a:r>
            <a:r>
              <a:rPr lang="en-U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Evaluación</a:t>
            </a:r>
            <a:r>
              <a:rPr lang="en-U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”</a:t>
            </a:r>
          </a:p>
          <a:p>
            <a:pPr algn="just"/>
            <a:r>
              <a:rPr lang="es-ES" sz="1600" b="1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                                       </a:t>
            </a:r>
          </a:p>
          <a:p>
            <a:pPr algn="just"/>
            <a:endParaRPr lang="en-US" sz="1600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r"/>
            <a:endParaRPr lang="en-U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bg1">
                  <a:lumMod val="60000"/>
                  <a:lumOff val="40000"/>
                </a:schemeClr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bg1">
                  <a:lumMod val="60000"/>
                  <a:lumOff val="40000"/>
                </a:schemeClr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bg1">
                  <a:lumMod val="60000"/>
                  <a:lumOff val="40000"/>
                </a:schemeClr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bg1">
                  <a:lumMod val="60000"/>
                  <a:lumOff val="40000"/>
                </a:schemeClr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US" sz="1600" b="1" dirty="0">
              <a:solidFill>
                <a:schemeClr val="bg1">
                  <a:lumMod val="60000"/>
                  <a:lumOff val="40000"/>
                </a:schemeClr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s-ES" sz="1600" b="1" dirty="0">
              <a:solidFill>
                <a:schemeClr val="tx2"/>
              </a:solidFill>
              <a:latin typeface="Fira Sans Condensed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  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Fira Sans Condensed Light"/>
                <a:cs typeface="Fira Sans Condensed Light"/>
                <a:sym typeface="Fira Sans Condensed Light"/>
              </a:rPr>
              <a:t>Facilitador: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Fira Sans Condensed Light"/>
                <a:cs typeface="Fira Sans Condensed Light"/>
                <a:sym typeface="Fira Sans Condensed Light"/>
              </a:rPr>
              <a:t>PhD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Fira Sans Condensed Light"/>
                <a:cs typeface="Fira Sans Condensed Light"/>
                <a:sym typeface="Fira Sans Condensed Light"/>
              </a:rPr>
              <a:t> Alfredo García Suárez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7592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68;p46"/>
          <p:cNvSpPr txBox="1">
            <a:spLocks/>
          </p:cNvSpPr>
          <p:nvPr/>
        </p:nvSpPr>
        <p:spPr>
          <a:xfrm>
            <a:off x="2562175" y="725400"/>
            <a:ext cx="4020000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dirty="0"/>
              <a:t>Fin de la Sesión</a:t>
            </a:r>
          </a:p>
        </p:txBody>
      </p:sp>
      <p:sp>
        <p:nvSpPr>
          <p:cNvPr id="7" name="Google Shape;1769;p46"/>
          <p:cNvSpPr txBox="1">
            <a:spLocks/>
          </p:cNvSpPr>
          <p:nvPr/>
        </p:nvSpPr>
        <p:spPr>
          <a:xfrm>
            <a:off x="2561975" y="2105100"/>
            <a:ext cx="4020000" cy="1203900"/>
          </a:xfrm>
          <a:prstGeom prst="rect">
            <a:avLst/>
          </a:pr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Clr>
                <a:schemeClr val="dk1"/>
              </a:buClr>
              <a:buFont typeface="Arial"/>
              <a:buNone/>
            </a:pPr>
            <a:r>
              <a:rPr lang="es-ES" dirty="0"/>
              <a:t>Preguntas?</a:t>
            </a:r>
          </a:p>
          <a:p>
            <a:pPr marL="0" indent="0" algn="ctr">
              <a:buClr>
                <a:schemeClr val="dk1"/>
              </a:buClr>
              <a:buFont typeface="Arial"/>
              <a:buNone/>
            </a:pPr>
            <a:endParaRPr lang="es-ES" dirty="0"/>
          </a:p>
          <a:p>
            <a:pPr marL="0" indent="0" algn="ctr">
              <a:buClr>
                <a:schemeClr val="dk1"/>
              </a:buClr>
              <a:buFont typeface="Arial"/>
              <a:buNone/>
            </a:pPr>
            <a:r>
              <a:rPr lang="es-ES" dirty="0">
                <a:hlinkClick r:id="rId4"/>
              </a:rPr>
              <a:t>Alfredo.garcias@tec.mx</a:t>
            </a:r>
            <a:endParaRPr lang="es-ES" dirty="0"/>
          </a:p>
          <a:p>
            <a:pPr marL="0" indent="0" algn="ctr">
              <a:buClr>
                <a:schemeClr val="dk1"/>
              </a:buClr>
              <a:buFont typeface="Arial"/>
              <a:buNone/>
            </a:pPr>
            <a:r>
              <a:rPr lang="es-ES"/>
              <a:t>https://itesm.zoom.us/j/9648719322</a:t>
            </a:r>
            <a:endParaRPr lang="es-ES" dirty="0"/>
          </a:p>
          <a:p>
            <a:pPr marL="0" indent="0" algn="ctr">
              <a:buClr>
                <a:schemeClr val="dk1"/>
              </a:buClr>
              <a:buFont typeface="Arial"/>
              <a:buNone/>
            </a:pPr>
            <a:r>
              <a:rPr lang="es-ES" dirty="0"/>
              <a:t> </a:t>
            </a:r>
          </a:p>
        </p:txBody>
      </p:sp>
      <p:grpSp>
        <p:nvGrpSpPr>
          <p:cNvPr id="8" name="Google Shape;1771;p46"/>
          <p:cNvGrpSpPr/>
          <p:nvPr/>
        </p:nvGrpSpPr>
        <p:grpSpPr>
          <a:xfrm>
            <a:off x="3914560" y="3451633"/>
            <a:ext cx="268782" cy="268485"/>
            <a:chOff x="3303268" y="3817349"/>
            <a:chExt cx="346056" cy="345674"/>
          </a:xfrm>
        </p:grpSpPr>
        <p:sp>
          <p:nvSpPr>
            <p:cNvPr id="9" name="Google Shape;1772;p4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73;p4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74;p4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75;p4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776;p46"/>
          <p:cNvGrpSpPr/>
          <p:nvPr/>
        </p:nvGrpSpPr>
        <p:grpSpPr>
          <a:xfrm>
            <a:off x="4263368" y="3451633"/>
            <a:ext cx="268782" cy="268485"/>
            <a:chOff x="3752358" y="3817349"/>
            <a:chExt cx="346056" cy="345674"/>
          </a:xfrm>
        </p:grpSpPr>
        <p:sp>
          <p:nvSpPr>
            <p:cNvPr id="14" name="Google Shape;1777;p4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78;p4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79;p4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0;p4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781;p46"/>
          <p:cNvGrpSpPr/>
          <p:nvPr/>
        </p:nvGrpSpPr>
        <p:grpSpPr>
          <a:xfrm>
            <a:off x="4612176" y="3451633"/>
            <a:ext cx="268757" cy="268485"/>
            <a:chOff x="4201447" y="3817349"/>
            <a:chExt cx="346024" cy="345674"/>
          </a:xfrm>
        </p:grpSpPr>
        <p:sp>
          <p:nvSpPr>
            <p:cNvPr id="19" name="Google Shape;1782;p46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83;p46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784;p46"/>
          <p:cNvGrpSpPr/>
          <p:nvPr/>
        </p:nvGrpSpPr>
        <p:grpSpPr>
          <a:xfrm>
            <a:off x="4960939" y="3451633"/>
            <a:ext cx="268460" cy="268485"/>
            <a:chOff x="5549861" y="3817349"/>
            <a:chExt cx="345642" cy="345674"/>
          </a:xfrm>
        </p:grpSpPr>
        <p:sp>
          <p:nvSpPr>
            <p:cNvPr id="22" name="Google Shape;1785;p46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86;p46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87;p46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tabLst/>
              <a:defRPr/>
            </a:pPr>
            <a: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Fira Sans Condensed Light"/>
                <a:cs typeface="Fira Sans Condensed Light"/>
                <a:sym typeface="Fira Sans Condensed Light"/>
              </a:rPr>
              <a:t>Facilitador: </a:t>
            </a:r>
            <a:r>
              <a:rPr kumimoji="0" lang="es-ES" sz="13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Fira Sans Condensed Light"/>
                <a:cs typeface="Fira Sans Condensed Light"/>
                <a:sym typeface="Fira Sans Condensed Light"/>
              </a:rPr>
              <a:t>PhD</a:t>
            </a:r>
            <a: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Fira Sans Condensed Light"/>
                <a:cs typeface="Fira Sans Condensed Light"/>
                <a:sym typeface="Fira Sans Condensed Light"/>
              </a:rPr>
              <a:t> Alfredo García Suárez</a:t>
            </a:r>
            <a:br>
              <a:rPr kumimoji="0" lang="es-ES" sz="13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endParaRPr kumimoji="0" lang="es-ES" sz="13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27"/>
          <p:cNvCxnSpPr/>
          <p:nvPr/>
        </p:nvCxnSpPr>
        <p:spPr>
          <a:xfrm>
            <a:off x="4594711" y="246517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5506277" y="308115"/>
            <a:ext cx="3345621" cy="587367"/>
          </a:xfrm>
          <a:prstGeom prst="rect">
            <a:avLst/>
          </a:prstGeom>
          <a:noFill/>
        </p:spPr>
      </p:pic>
      <p:sp>
        <p:nvSpPr>
          <p:cNvPr id="7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4333462" y="1921615"/>
            <a:ext cx="3737113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s-ES" dirty="0"/>
              <a:t>     </a:t>
            </a:r>
          </a:p>
          <a:p>
            <a:pPr algn="l"/>
            <a:r>
              <a:rPr lang="es-ES" dirty="0"/>
              <a:t>     </a:t>
            </a:r>
            <a:r>
              <a:rPr lang="es-ES" b="1" dirty="0"/>
              <a:t>“Un modelo matemático de un sistema dinámico es un conjunto de ecuaciones que representan la dinámica del sistema con precisión.”   </a:t>
            </a:r>
          </a:p>
          <a:p>
            <a:pPr algn="l"/>
            <a:r>
              <a:rPr lang="es-ES" dirty="0"/>
              <a:t>       </a:t>
            </a:r>
          </a:p>
          <a:p>
            <a:pPr algn="l"/>
            <a:r>
              <a:rPr lang="es-ES" dirty="0"/>
              <a:t>                                               –</a:t>
            </a:r>
            <a:r>
              <a:rPr lang="es-ES" dirty="0" err="1"/>
              <a:t>Katsuhiko</a:t>
            </a:r>
            <a:r>
              <a:rPr lang="es-ES" dirty="0"/>
              <a:t> Ogata</a:t>
            </a:r>
          </a:p>
          <a:p>
            <a:pPr algn="l"/>
            <a:br>
              <a:rPr lang="es-ES" dirty="0"/>
            </a:br>
            <a:endParaRPr dirty="0"/>
          </a:p>
        </p:txBody>
      </p:sp>
      <p:sp>
        <p:nvSpPr>
          <p:cNvPr id="8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  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Facilitador: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PhD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Alfredo García Suárez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26" name="Picture 2" descr="Robots industriales en cifras: así ha aumentado su stock mundial y densidad  por región · THE LOGISTICS WORLD | Conéctate e inspírate.">
            <a:extLst>
              <a:ext uri="{FF2B5EF4-FFF2-40B4-BE49-F238E27FC236}">
                <a16:creationId xmlns:a16="http://schemas.microsoft.com/office/drawing/2014/main" id="{2B53735F-DDFD-1DF0-302F-152E3F980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71" y="1468611"/>
            <a:ext cx="3935582" cy="262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000" dirty="0"/>
              <a:t>Clase Anterior</a:t>
            </a:r>
            <a:endParaRPr sz="4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3175216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SzPts val="1300"/>
            </a:pPr>
            <a:r>
              <a:rPr lang="es-ES" dirty="0"/>
              <a:t>-Obtención de velocidades lineales y angulares a partir de los Jacobianos en Matlab</a:t>
            </a:r>
          </a:p>
          <a:p>
            <a:pPr marL="146050" lvl="0" indent="0">
              <a:buSzPts val="1300"/>
            </a:pPr>
            <a:r>
              <a:rPr lang="es-ES" dirty="0"/>
              <a:t> 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266738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7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  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Fira Sans Condensed Light"/>
                <a:cs typeface="Fira Sans Condensed Light"/>
                <a:sym typeface="Fira Sans Condensed Light"/>
              </a:rPr>
              <a:t>Facilitador: PhD Alfredo García Suárez</a:t>
            </a: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2952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/>
          <p:cNvSpPr txBox="1">
            <a:spLocks/>
          </p:cNvSpPr>
          <p:nvPr/>
        </p:nvSpPr>
        <p:spPr>
          <a:xfrm>
            <a:off x="373910" y="338754"/>
            <a:ext cx="51604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Cinemática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lang="es-ES" sz="3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Configuraciones de Robots Manipuladores</a:t>
            </a:r>
            <a:endParaRPr kumimoji="0" lang="es-ES" sz="3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0000"/>
                  <a:lumOff val="40000"/>
                </a:schemeClr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258;p31"/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Google Shape;1603;p42"/>
          <p:cNvSpPr txBox="1"/>
          <p:nvPr/>
        </p:nvSpPr>
        <p:spPr>
          <a:xfrm>
            <a:off x="221510" y="1938854"/>
            <a:ext cx="4080859" cy="162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Robot planar de 2gdl</a:t>
            </a:r>
          </a:p>
          <a:p>
            <a:pPr algn="just"/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Está conformado por dos articulaciones rotacionales. El sistema de referencia fijo (</a:t>
            </a:r>
            <a:r>
              <a:rPr lang="es-ES" sz="1600" dirty="0" err="1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Xo</a:t>
            </a:r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, Yo, </a:t>
            </a:r>
            <a:r>
              <a:rPr lang="es-ES" sz="1600" dirty="0" err="1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Zo</a:t>
            </a:r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) se coloca en la base del robot, de tal forma que el eje </a:t>
            </a:r>
            <a:r>
              <a:rPr lang="es-ES" sz="1600" dirty="0" err="1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Zo</a:t>
            </a:r>
            <a:r>
              <a:rPr lang="es-ES" sz="1600" dirty="0">
                <a:solidFill>
                  <a:schemeClr val="accent4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 es perpendicular al plano de la imagen.</a:t>
            </a:r>
          </a:p>
        </p:txBody>
      </p:sp>
      <p:sp>
        <p:nvSpPr>
          <p:cNvPr id="17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39D44D-C80D-FB46-E227-42B9FAC3B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09" y="1356329"/>
            <a:ext cx="3999870" cy="34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0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/>
          <p:cNvSpPr txBox="1">
            <a:spLocks/>
          </p:cNvSpPr>
          <p:nvPr/>
        </p:nvSpPr>
        <p:spPr>
          <a:xfrm>
            <a:off x="373910" y="338754"/>
            <a:ext cx="51604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Cinemática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lang="es-ES" sz="3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Configuraciones de Robots Manipuladores</a:t>
            </a:r>
            <a:endParaRPr kumimoji="0" lang="es-ES" sz="3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0000"/>
                  <a:lumOff val="40000"/>
                </a:schemeClr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258;p31"/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Google Shape;1603;p42"/>
          <p:cNvSpPr txBox="1"/>
          <p:nvPr/>
        </p:nvSpPr>
        <p:spPr>
          <a:xfrm>
            <a:off x="491142" y="1938854"/>
            <a:ext cx="2439628" cy="162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Matrices Homogéneas del Robot planar de 2gdl (RR)</a:t>
            </a:r>
          </a:p>
        </p:txBody>
      </p:sp>
      <p:sp>
        <p:nvSpPr>
          <p:cNvPr id="17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806A57-E12A-A961-4BCE-4624984E0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698" y="1938854"/>
            <a:ext cx="48196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6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/>
          <p:cNvSpPr txBox="1">
            <a:spLocks/>
          </p:cNvSpPr>
          <p:nvPr/>
        </p:nvSpPr>
        <p:spPr>
          <a:xfrm>
            <a:off x="373910" y="338754"/>
            <a:ext cx="51604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Cinemática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lang="es-ES" sz="3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Configuraciones de Robots Manipuladores</a:t>
            </a:r>
            <a:endParaRPr kumimoji="0" lang="es-ES" sz="3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0000"/>
                  <a:lumOff val="40000"/>
                </a:schemeClr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258;p31"/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Google Shape;1603;p42"/>
          <p:cNvSpPr txBox="1"/>
          <p:nvPr/>
        </p:nvSpPr>
        <p:spPr>
          <a:xfrm>
            <a:off x="491142" y="1938854"/>
            <a:ext cx="3494704" cy="162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Ejercicio</a:t>
            </a:r>
          </a:p>
          <a:p>
            <a:pPr algn="just"/>
            <a:r>
              <a:rPr lang="es-ES" sz="1600" dirty="0">
                <a:solidFill>
                  <a:schemeClr val="tx2"/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Calcular la matriz de transformación homogénea del robot de 2gdl RR </a:t>
            </a:r>
          </a:p>
        </p:txBody>
      </p:sp>
      <p:sp>
        <p:nvSpPr>
          <p:cNvPr id="17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5E2C51A-700A-12C1-39E8-3075C2E2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48" y="1938854"/>
            <a:ext cx="48196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/>
          <p:cNvSpPr txBox="1">
            <a:spLocks/>
          </p:cNvSpPr>
          <p:nvPr/>
        </p:nvSpPr>
        <p:spPr>
          <a:xfrm>
            <a:off x="373910" y="338754"/>
            <a:ext cx="51604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Cinemática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lang="es-ES" sz="3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Configuraciones de Robots Manipuladores</a:t>
            </a:r>
            <a:endParaRPr kumimoji="0" lang="es-ES" sz="3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0000"/>
                  <a:lumOff val="40000"/>
                </a:schemeClr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258;p31"/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Google Shape;1603;p42"/>
          <p:cNvSpPr txBox="1"/>
          <p:nvPr/>
        </p:nvSpPr>
        <p:spPr>
          <a:xfrm>
            <a:off x="373909" y="1901141"/>
            <a:ext cx="6601321" cy="162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Matriz de transformación Homogénea del Robot planar de 2gdl (RR)</a:t>
            </a:r>
          </a:p>
        </p:txBody>
      </p:sp>
      <p:sp>
        <p:nvSpPr>
          <p:cNvPr id="17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4E39F-28B9-9992-72E7-7132AC616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53" y="2571750"/>
            <a:ext cx="7357136" cy="177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5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 descr="The Learning Gate | Tec de Monterrey"/>
          <p:cNvPicPr>
            <a:picLocks noChangeAspect="1" noChangeArrowheads="1"/>
          </p:cNvPicPr>
          <p:nvPr/>
        </p:nvPicPr>
        <p:blipFill>
          <a:blip r:embed="rId3">
            <a:lum bright="100000" contrast="100000"/>
          </a:blip>
          <a:srcRect/>
          <a:stretch>
            <a:fillRect/>
          </a:stretch>
        </p:blipFill>
        <p:spPr bwMode="auto">
          <a:xfrm>
            <a:off x="6033052" y="308116"/>
            <a:ext cx="2818846" cy="494885"/>
          </a:xfrm>
          <a:prstGeom prst="rect">
            <a:avLst/>
          </a:prstGeom>
          <a:noFill/>
        </p:spPr>
      </p:pic>
      <p:sp>
        <p:nvSpPr>
          <p:cNvPr id="151" name="Google Shape;699;p36"/>
          <p:cNvSpPr txBox="1">
            <a:spLocks/>
          </p:cNvSpPr>
          <p:nvPr/>
        </p:nvSpPr>
        <p:spPr>
          <a:xfrm>
            <a:off x="373910" y="338754"/>
            <a:ext cx="51604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kumimoji="0" lang="es-ES" sz="3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ea typeface="Rajdhani"/>
                <a:cs typeface="Rajdhani"/>
                <a:sym typeface="Rajdhani"/>
              </a:rPr>
              <a:t>Cinemática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tabLst/>
              <a:defRPr/>
            </a:pPr>
            <a:r>
              <a:rPr lang="es-ES" sz="30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Configuraciones de Robots Manipuladores</a:t>
            </a:r>
            <a:endParaRPr kumimoji="0" lang="es-ES" sz="3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0000"/>
                  <a:lumOff val="40000"/>
                </a:schemeClr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258;p31"/>
          <p:cNvCxnSpPr/>
          <p:nvPr/>
        </p:nvCxnSpPr>
        <p:spPr>
          <a:xfrm rot="5400000">
            <a:off x="11554" y="870978"/>
            <a:ext cx="726300" cy="158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Google Shape;1603;p42"/>
          <p:cNvSpPr txBox="1"/>
          <p:nvPr/>
        </p:nvSpPr>
        <p:spPr>
          <a:xfrm>
            <a:off x="373910" y="1901141"/>
            <a:ext cx="4360624" cy="162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algn="just"/>
            <a:r>
              <a:rPr lang="es-ES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Fira Sans Condensed Light" panose="020B0604020202020204" charset="0"/>
                <a:cs typeface="Times New Roman" panose="02020603050405020304" pitchFamily="18" charset="0"/>
              </a:rPr>
              <a:t>Cinemática Directa del Robot planar de 2gdl (RR)</a:t>
            </a:r>
          </a:p>
        </p:txBody>
      </p:sp>
      <p:sp>
        <p:nvSpPr>
          <p:cNvPr id="17" name="Google Shape;136;p27"/>
          <p:cNvSpPr txBox="1">
            <a:spLocks/>
          </p:cNvSpPr>
          <p:nvPr/>
        </p:nvSpPr>
        <p:spPr>
          <a:xfrm>
            <a:off x="0" y="4922784"/>
            <a:ext cx="3352799" cy="220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uLnTx/>
                <a:uFillTx/>
                <a:latin typeface="Fira Sans Condensed Light" charset="0"/>
                <a:ea typeface="Arial"/>
                <a:cs typeface="Arial"/>
                <a:sym typeface="Arial"/>
              </a:rPr>
              <a:t>Facilitador: PhD Alfredo García Suárez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517694-9F00-B006-61A3-F715F8A40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05" y="2633069"/>
            <a:ext cx="8579793" cy="19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11316</TotalTime>
  <Words>1121</Words>
  <Application>Microsoft Office PowerPoint</Application>
  <PresentationFormat>Presentación en pantalla (16:9)</PresentationFormat>
  <Paragraphs>283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Rajdhani</vt:lpstr>
      <vt:lpstr>Fira Sans Condensed Light</vt:lpstr>
      <vt:lpstr>Advent Pro Light</vt:lpstr>
      <vt:lpstr>Arial</vt:lpstr>
      <vt:lpstr>Anton</vt:lpstr>
      <vt:lpstr>Ai Tech Agency by Slidesgo</vt:lpstr>
      <vt:lpstr>Presentación de PowerPoint</vt:lpstr>
      <vt:lpstr>Bienvenida</vt:lpstr>
      <vt:lpstr>Presentación de PowerPoint</vt:lpstr>
      <vt:lpstr>Clase Anterior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Clase Actual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DEFENSA DOCTORAL</dc:title>
  <dc:creator>Alfredo Garcia</dc:creator>
  <cp:lastModifiedBy>Alfredo García Suárez</cp:lastModifiedBy>
  <cp:revision>294</cp:revision>
  <dcterms:modified xsi:type="dcterms:W3CDTF">2026-02-18T05:01:56Z</dcterms:modified>
</cp:coreProperties>
</file>